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372" r:id="rId5"/>
    <p:sldId id="430" r:id="rId6"/>
    <p:sldId id="420" r:id="rId7"/>
    <p:sldId id="459" r:id="rId8"/>
    <p:sldId id="457" r:id="rId9"/>
    <p:sldId id="465" r:id="rId10"/>
    <p:sldId id="464" r:id="rId11"/>
    <p:sldId id="466" r:id="rId12"/>
    <p:sldId id="467" r:id="rId13"/>
    <p:sldId id="468" r:id="rId14"/>
    <p:sldId id="472" r:id="rId15"/>
    <p:sldId id="470" r:id="rId16"/>
    <p:sldId id="471" r:id="rId17"/>
    <p:sldId id="469" r:id="rId18"/>
    <p:sldId id="448" r:id="rId19"/>
  </p:sldIdLst>
  <p:sldSz cx="12192000" cy="6858000"/>
  <p:notesSz cx="6858000" cy="9144000"/>
  <p:custDataLst>
    <p:tags r:id="rId22"/>
  </p:custData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egrüßung &amp; Agenda &amp; Protokoll" id="{60271CF8-804D-4B06-B74C-023425D762E2}">
          <p14:sldIdLst>
            <p14:sldId id="372"/>
            <p14:sldId id="430"/>
            <p14:sldId id="420"/>
            <p14:sldId id="459"/>
            <p14:sldId id="457"/>
            <p14:sldId id="465"/>
            <p14:sldId id="464"/>
            <p14:sldId id="466"/>
            <p14:sldId id="467"/>
            <p14:sldId id="468"/>
            <p14:sldId id="472"/>
            <p14:sldId id="470"/>
            <p14:sldId id="471"/>
            <p14:sldId id="469"/>
            <p14:sldId id="44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61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CBBC0"/>
    <a:srgbClr val="1F2647"/>
    <a:srgbClr val="EAD8BB"/>
    <a:srgbClr val="4472C4"/>
    <a:srgbClr val="577884"/>
    <a:srgbClr val="62A2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8" autoAdjust="0"/>
    <p:restoredTop sz="71565" autoAdjust="0"/>
  </p:normalViewPr>
  <p:slideViewPr>
    <p:cSldViewPr snapToGrid="0" snapToObjects="1" showGuides="1">
      <p:cViewPr varScale="1">
        <p:scale>
          <a:sx n="90" d="100"/>
          <a:sy n="90" d="100"/>
        </p:scale>
        <p:origin x="376" y="184"/>
      </p:cViewPr>
      <p:guideLst>
        <p:guide orient="horz" pos="2160"/>
        <p:guide pos="361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gs" Target="tags/tag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DC9A99-8082-4498-B48F-B93D833D452B}" type="datetimeFigureOut">
              <a:rPr lang="de-DE" smtClean="0"/>
              <a:t>26.09.22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40332-EFBF-498E-AC07-B68A19A2E47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6649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993E09-03EA-6349-8E98-A860F9A6297F}" type="datetimeFigureOut">
              <a:rPr lang="de-DE" smtClean="0"/>
              <a:t>26.09.22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r>
              <a:rPr lang="de-DE"/>
              <a:t>Mastertextformat bearbeiten
Zweite Ebene
Dritte Ebene
Vierte Ebene
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8341B-7081-EB42-AD1F-05FD740736F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0486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gematik.de/display/~elisabeth.pantazoglou@cgm.com" TargetMode="External"/><Relationship Id="rId3" Type="http://schemas.openxmlformats.org/officeDocument/2006/relationships/hyperlink" Target="https://wiki.gematik.de/display/~nikolai.grewe@iqvia.com" TargetMode="External"/><Relationship Id="rId7" Type="http://schemas.openxmlformats.org/officeDocument/2006/relationships/hyperlink" Target="https://wiki.gematik.de/display/~josef.ingenerf@uni-luebeck.de" TargetMode="External"/><Relationship Id="rId12" Type="http://schemas.openxmlformats.org/officeDocument/2006/relationships/hyperlink" Target="https://wiki.gematik.de/display/~lars.treinat@hzv.de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iki.gematik.de/display/~az@gefyra.de" TargetMode="External"/><Relationship Id="rId11" Type="http://schemas.openxmlformats.org/officeDocument/2006/relationships/hyperlink" Target="https://wiki.gematik.de/display/~dora.walter@molit-service.de" TargetMode="External"/><Relationship Id="rId5" Type="http://schemas.openxmlformats.org/officeDocument/2006/relationships/hyperlink" Target="https://wiki.gematik.de/display/~kai@hl7germany.onmicrosoft.com" TargetMode="External"/><Relationship Id="rId10" Type="http://schemas.openxmlformats.org/officeDocument/2006/relationships/hyperlink" Target="https://wiki.gematik.de/display/~stefan.palm@uk-essen.de" TargetMode="External"/><Relationship Id="rId4" Type="http://schemas.openxmlformats.org/officeDocument/2006/relationships/hyperlink" Target="https://wiki.gematik.de/display/~sydow@bah-bonn.de" TargetMode="External"/><Relationship Id="rId9" Type="http://schemas.openxmlformats.org/officeDocument/2006/relationships/hyperlink" Target="https://wiki.gematik.de/display/~laila.wahle@krankenhaus-reinbek.de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F8341B-7081-EB42-AD1F-05FD740736F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8387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F8341B-7081-EB42-AD1F-05FD740736F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59384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Strukturdaten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Nikolai Grewe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Beschreibung Projekt 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 ist mit in Projekte/Spezifikationen involviert / beteiligt / adressiert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 Art von Beteiligung?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Anwendung von Spezifikationen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Profilierung von technischen Spezifikationen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Erarbeitung von fachlichen Anforderungen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Perspektive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Falls noch keine Initiative/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gibt es Planungen dazu?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 der Spezifikation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Karl Sydow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FHIR Statements inkl. URL (Diskussion: besser, nach Gruppen zu Fragen, anstelle von dedizierten URLs?) 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CDA Leitfäden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IHE Profile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HL7 v2</a:t>
            </a:r>
          </a:p>
          <a:p>
            <a:pPr lvl="1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openEHR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Terminologien / Value Sets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Weiteres (z.B. OMOP, DICOM, GS1, IEEE 11073, SDC)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Gibt es Planungen auf andere Standards (insbes. FHIR) oder andere Terminologien zu wechseln? ( 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Karl Sydow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Governance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Kai U. Heitmann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Auf Basis welcher rechtlichen Grundlage? Wenn ja, welche?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Wird das Projekt im Rahmen eines Förderprojektes durchgeführt? Wenn ja, welches?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 ist es abgestimmt (IOP Council,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InteropForum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HL7 ZULIP, MII, KBV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Benehmensprozess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Über HL7 DE abgestimmte Profile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Über HL7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abgestimmte Profile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Archiv der Spezifikation URL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Alexander Zautke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SIMPLIFIER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Implementierungsleitfaden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Ist ein Datenmodell vorhanden?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FISH/SUSHI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ART DECOR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FHIR-Spezifikation: FHIR Profile</a:t>
            </a:r>
            <a:r>
              <a:rPr lang="de-DE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inkl. URL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Alexander Zautke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Gruppierung der Ressourcen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Genaue Ressource (Normative Ressourcen, HL7 Basisprofile, ISIK gesondert aufführen)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 viele eigens definierte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Extensions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werden verwendet? Welche Terminologien?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 profiliert?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FHIR Shorthand und SUSHI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FORGE</a:t>
            </a:r>
          </a:p>
          <a:p>
            <a:pPr lvl="2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Trifolia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-on-FHIR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Aktualität der verwendeten Profile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FHIR Version? R3, R4, R5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Dependencies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verwendet die Spezifikation?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Deutsche Basisprofile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MI-I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KBV</a:t>
            </a:r>
          </a:p>
          <a:p>
            <a:pPr lvl="2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gematik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ISiK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3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ISiP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Terminologieserver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 /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Terminologieservices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Josef Ingenerf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Besteht im Projekt die Notwendigkeit eines externen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Terminologieservices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 Wenn ja, wofür?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Technische Umsetzung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Welcher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Terminologieserver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(Fraunhofer, ID Berlin,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Carecom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Ontoserver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ELGA, FH Dortmund,  ..)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Welche Terminologien sind bereits im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TermServer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Code Systems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Governance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Josef Ingenerf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  <a:b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 definiert Code Systems? Wer ist zuständig für die Pflege?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Abstimmung/Übersetzung mit AWMF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Abstimmung/Übersetzung mit BFARM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Abstimmung/Übersetzung mit Projekt XY (MII, NUM,...)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Terminologien (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CodeSystems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/ Value Sets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Elisabeth Pantazoglou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Übersetzungen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BfArM Zusammenarbeit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SNOMED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OMICS Terminologien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ICD-10 / ICD-11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LOINC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ICF</a:t>
            </a:r>
          </a:p>
          <a:p>
            <a:pPr lvl="1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MedDRA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ICNP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ATC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OPS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TNM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HPO</a:t>
            </a:r>
          </a:p>
          <a:p>
            <a:pPr lvl="1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RadLex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ePACC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LEP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NANDA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NIC / NOC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APENIO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ALPHA-ID/SE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ORPHANET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PZN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WHO ATC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KTL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Value Sets (welche?)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Mappings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Elisabeth Pantazoglou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Werden Mappings zwischen verschiedenen Terminologien veröffentlicht?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 sichert die Qualität der Mappings?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Datennutzung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Laila Wahle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 werden Profile/strukturierte Daten genutzt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wie werden die Daten erfasst/erhoben? (UI/Tool-Unterstützung)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single-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/Neuerhebung oder Nutzung von Bestandsdaten/Routinedaten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Datenaustausch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/>
              </a:rPr>
              <a:t>Stefan Palm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MII/NUM</a:t>
            </a:r>
          </a:p>
          <a:p>
            <a:pPr lvl="1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ePA</a:t>
            </a:r>
            <a:endParaRPr lang="de-DE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Dokumentenbasiert? REST-basiert?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Sektorenübergreifende Kommunikation?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Allgemein: Sender </a:t>
            </a:r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vs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Empfänger</a:t>
            </a:r>
          </a:p>
          <a:p>
            <a:pPr lvl="1"/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Secondary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Use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Auf welcher rechtlichen Grundlage erfolgt der Datenaustausch?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Werden die ausgetauschten Daten auf Konformität überprüft?</a:t>
            </a:r>
          </a:p>
          <a:p>
            <a:pPr lvl="2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ja, wie?</a:t>
            </a:r>
          </a:p>
          <a:p>
            <a:pPr lvl="3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Schema-Validierung</a:t>
            </a:r>
          </a:p>
          <a:p>
            <a:pPr lvl="3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Validierung gegen FHIR-Profile</a:t>
            </a:r>
          </a:p>
          <a:p>
            <a:pPr lvl="3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Validierung der Terminologien</a:t>
            </a:r>
          </a:p>
          <a:p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Stand der Umsetzung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/>
              </a:rPr>
              <a:t>Dora Walter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noch in Planung/Konzeption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fertiggestellte Spezifikation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Abstimmungsverfahren/Standardisierung (geplant, im Gange, abgeschlossen)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Stand der Implementierung in Primärsystemen oder Zusatzsoftware?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bereits im praktischen Einsatz?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Schätzung der Anzahl der (potentiellen) Nutzer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Schätzung Anzahl der bereits ausgetauschten Datensätze</a:t>
            </a:r>
          </a:p>
          <a:p>
            <a:r>
              <a:rPr lang="de-DE" sz="1200" b="0" i="0" u="none" strike="noStrike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Conformance-Testing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/>
              </a:rPr>
              <a:t>Lars Treinat</a:t>
            </a:r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)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Werden Beispiele bereitgestellt?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Sind Testfälle dokumentiert?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Gibt es ein Zertifizierungsverfahren?</a:t>
            </a:r>
          </a:p>
          <a:p>
            <a:pPr lvl="1"/>
            <a:r>
              <a:rPr lang="de-DE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Gibt es Referenzimplementierungen?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F8341B-7081-EB42-AD1F-05FD740736F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83791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F8341B-7081-EB42-AD1F-05FD740736F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752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2F8341B-7081-EB42-AD1F-05FD740736F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9885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999D2-379F-D44B-8D7E-D596A4733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6838" y="3049486"/>
            <a:ext cx="6622168" cy="2311654"/>
          </a:xfrm>
        </p:spPr>
        <p:txBody>
          <a:bodyPr anchor="ctr" anchorCtr="0">
            <a:normAutofit/>
          </a:bodyPr>
          <a:lstStyle>
            <a:lvl1pPr algn="l">
              <a:defRPr sz="3200" b="1" i="0" baseline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7FB467C-E846-5247-8AF9-17730FC9A8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686838" y="5596688"/>
            <a:ext cx="6154455" cy="682206"/>
          </a:xfrm>
        </p:spPr>
        <p:txBody>
          <a:bodyPr>
            <a:normAutofit/>
          </a:bodyPr>
          <a:lstStyle>
            <a:lvl1pPr marL="0" indent="0" algn="l"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BFBE8A8-810F-154E-9759-2FD75CB91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7390" b="11874"/>
          <a:stretch/>
        </p:blipFill>
        <p:spPr>
          <a:xfrm>
            <a:off x="8045845" y="814286"/>
            <a:ext cx="4146155" cy="6043714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7695C5C-1EF5-F24F-9359-AD40E650E8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442" y="707912"/>
            <a:ext cx="6027045" cy="1423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7574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AB16DF-479A-0445-9BFD-3AD0C3D1A4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EB62253-A6B3-0447-A97D-DCF5CC589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C349DCEC-9EBE-6145-9996-A301CC05AD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C976E0C1-BD41-C443-9D3B-124FD4AAA9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80FF5935-5FA8-3B44-9690-C91B18C804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933439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DFC0C9-EA88-2E4E-ADCD-8A3B90418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A33C74A8-79F0-C54A-ABD6-0D73E5A653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86BEDEE-E957-9F40-95A6-B763B80427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1FBF08EF-4CC3-6F47-A637-CBB56B1E38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683C5E98-0A40-B84A-896F-E27A18A561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9916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380E213-BF7A-7C40-8BC1-488B98E59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94D5EF-9E47-1D4F-B28F-3E372AC8A6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7D25D406-E9A8-5942-8387-2DAD4BF398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7A6E9B5D-99F4-DC4C-9529-40DB864FC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442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F35BAB58-BF69-6649-966A-65CF0238FC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98AC485-8917-3347-BDBA-DBB621082E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Fußzeilenplatzhalter 4">
            <a:extLst>
              <a:ext uri="{FF2B5EF4-FFF2-40B4-BE49-F238E27FC236}">
                <a16:creationId xmlns:a16="http://schemas.microsoft.com/office/drawing/2014/main" id="{73DF3C7E-1CD4-E04B-8C4B-BB14A5CD01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8" name="Foliennummernplatzhalter 5">
            <a:extLst>
              <a:ext uri="{FF2B5EF4-FFF2-40B4-BE49-F238E27FC236}">
                <a16:creationId xmlns:a16="http://schemas.microsoft.com/office/drawing/2014/main" id="{016E98A3-85F9-0B48-BC94-5E40E9C9F7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3751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/>
              <a:t>3. Ordentliche Sitzung  | Interop Council for digital </a:t>
            </a:r>
            <a:r>
              <a:rPr lang="de-DE" dirty="0" err="1"/>
              <a:t>health</a:t>
            </a:r>
            <a:r>
              <a:rPr lang="de-DE" dirty="0"/>
              <a:t> in Germany | 14.06.2022 | öffentlich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406" b="0" i="0">
                <a:solidFill>
                  <a:srgbClr val="6B6B6B"/>
                </a:solidFill>
                <a:latin typeface="Calibri"/>
                <a:cs typeface="Calibri"/>
              </a:defRPr>
            </a:lvl1pPr>
          </a:lstStyle>
          <a:p>
            <a:pPr marL="11516">
              <a:lnSpc>
                <a:spcPts val="1451"/>
              </a:lnSpc>
            </a:pPr>
            <a:r>
              <a:rPr lang="de-DE" spc="14"/>
              <a:t>2</a:t>
            </a:r>
            <a:fld id="{81D60167-4931-47E6-BA6A-407CBD079E47}" type="slidenum">
              <a:rPr spc="14" smtClean="0"/>
              <a:pPr marL="11516">
                <a:lnSpc>
                  <a:spcPts val="1451"/>
                </a:lnSpc>
              </a:pPr>
              <a:t>‹Nr.›</a:t>
            </a:fld>
            <a:endParaRPr spc="14" dirty="0"/>
          </a:p>
        </p:txBody>
      </p:sp>
    </p:spTree>
    <p:extLst>
      <p:ext uri="{BB962C8B-B14F-4D97-AF65-F5344CB8AC3E}">
        <p14:creationId xmlns:p14="http://schemas.microsoft.com/office/powerpoint/2010/main" val="3109457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EB660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055"/>
              </a:lnSpc>
            </a:pPr>
            <a:r>
              <a:rPr lang="de-DE">
                <a:solidFill>
                  <a:srgbClr val="FFFFFF"/>
                </a:solidFill>
              </a:rPr>
              <a:t>2. Ordentliche Sitzung  | Interop Council for digital health in Germany | 29.04.2022 | öffentlich</a:t>
            </a:r>
            <a:endParaRPr lang="de-DE" spc="-5" dirty="0">
              <a:solidFill>
                <a:srgbClr val="FFFFFF"/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055"/>
              </a:lnSpc>
            </a:pPr>
            <a:endParaRPr lang="de-DE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1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1055"/>
              </a:lnSpc>
            </a:pPr>
            <a:fld id="{81D60167-4931-47E6-BA6A-407CBD079E47}" type="slidenum">
              <a:rPr lang="de-DE" smtClean="0"/>
              <a:pPr marL="38100">
                <a:lnSpc>
                  <a:spcPts val="1055"/>
                </a:lnSpc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9658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platzhalter 1">
            <a:extLst>
              <a:ext uri="{FF2B5EF4-FFF2-40B4-BE49-F238E27FC236}">
                <a16:creationId xmlns:a16="http://schemas.microsoft.com/office/drawing/2014/main" id="{E98CDFF5-EA39-AC45-B325-2BCCAF031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050" y="402704"/>
            <a:ext cx="7586984" cy="11755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9" name="Textplatzhalter 2">
            <a:extLst>
              <a:ext uri="{FF2B5EF4-FFF2-40B4-BE49-F238E27FC236}">
                <a16:creationId xmlns:a16="http://schemas.microsoft.com/office/drawing/2014/main" id="{D335F3E0-CF72-1A48-A0BE-1E476641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050" y="185121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1DF9444-25D3-BD44-AE01-6C4874D9FF9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10" b="84954"/>
          <a:stretch/>
        </p:blipFill>
        <p:spPr>
          <a:xfrm>
            <a:off x="5841973" y="5826168"/>
            <a:ext cx="6350027" cy="1031832"/>
          </a:xfrm>
          <a:prstGeom prst="rect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10B9CD11-0A37-4E4E-A1C5-9525CE845D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7254" y="378848"/>
            <a:ext cx="3005614" cy="710042"/>
          </a:xfrm>
          <a:prstGeom prst="rect">
            <a:avLst/>
          </a:prstGeom>
        </p:spPr>
      </p:pic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E63A72FA-F438-C14D-A160-C95069D205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6735EFD9-DE26-7B4B-9CFB-1F38DCE812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2139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>
            <a:extLst>
              <a:ext uri="{FF2B5EF4-FFF2-40B4-BE49-F238E27FC236}">
                <a16:creationId xmlns:a16="http://schemas.microsoft.com/office/drawing/2014/main" id="{D335F3E0-CF72-1A48-A0BE-1E476641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050" y="1851214"/>
            <a:ext cx="66203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0B9CD11-0A37-4E4E-A1C5-9525CE845D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7254" y="378848"/>
            <a:ext cx="3005614" cy="710042"/>
          </a:xfrm>
          <a:prstGeom prst="rect">
            <a:avLst/>
          </a:prstGeom>
        </p:spPr>
      </p:pic>
      <p:sp>
        <p:nvSpPr>
          <p:cNvPr id="6" name="Titelplatzhalter 1">
            <a:extLst>
              <a:ext uri="{FF2B5EF4-FFF2-40B4-BE49-F238E27FC236}">
                <a16:creationId xmlns:a16="http://schemas.microsoft.com/office/drawing/2014/main" id="{10ED6196-378E-8243-AD04-283B30714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050" y="402704"/>
            <a:ext cx="7586984" cy="11755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631947DD-3ED0-FE45-AA35-3971712BD99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576456" y="1838688"/>
            <a:ext cx="4615543" cy="5019312"/>
          </a:xfrm>
        </p:spPr>
        <p:txBody>
          <a:bodyPr/>
          <a:lstStyle/>
          <a:p>
            <a:pPr lvl="0"/>
            <a:r>
              <a:rPr lang="de-DE" dirty="0"/>
              <a:t>Bild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AFB9C7E3-1BFB-064A-B5C7-79A29162C5F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8986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mit zwei Bild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">
            <a:extLst>
              <a:ext uri="{FF2B5EF4-FFF2-40B4-BE49-F238E27FC236}">
                <a16:creationId xmlns:a16="http://schemas.microsoft.com/office/drawing/2014/main" id="{D335F3E0-CF72-1A48-A0BE-1E476641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050" y="1851214"/>
            <a:ext cx="662033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0B9CD11-0A37-4E4E-A1C5-9525CE845D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17254" y="378848"/>
            <a:ext cx="3005614" cy="710042"/>
          </a:xfrm>
          <a:prstGeom prst="rect">
            <a:avLst/>
          </a:prstGeom>
        </p:spPr>
      </p:pic>
      <p:sp>
        <p:nvSpPr>
          <p:cNvPr id="6" name="Titelplatzhalter 1">
            <a:extLst>
              <a:ext uri="{FF2B5EF4-FFF2-40B4-BE49-F238E27FC236}">
                <a16:creationId xmlns:a16="http://schemas.microsoft.com/office/drawing/2014/main" id="{10ED6196-378E-8243-AD04-283B30714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050" y="402704"/>
            <a:ext cx="7586984" cy="11755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Inhaltsplatzhalter 3">
            <a:extLst>
              <a:ext uri="{FF2B5EF4-FFF2-40B4-BE49-F238E27FC236}">
                <a16:creationId xmlns:a16="http://schemas.microsoft.com/office/drawing/2014/main" id="{631947DD-3ED0-FE45-AA35-3971712BD99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7576456" y="1838688"/>
            <a:ext cx="4615543" cy="2458992"/>
          </a:xfrm>
        </p:spPr>
        <p:txBody>
          <a:bodyPr/>
          <a:lstStyle/>
          <a:p>
            <a:pPr lvl="0"/>
            <a:r>
              <a:rPr lang="de-DE" dirty="0"/>
              <a:t>Bild</a:t>
            </a:r>
          </a:p>
        </p:txBody>
      </p:sp>
      <p:sp>
        <p:nvSpPr>
          <p:cNvPr id="8" name="Inhaltsplatzhalter 3">
            <a:extLst>
              <a:ext uri="{FF2B5EF4-FFF2-40B4-BE49-F238E27FC236}">
                <a16:creationId xmlns:a16="http://schemas.microsoft.com/office/drawing/2014/main" id="{790B7AD6-2EFE-234B-873F-773B5A7796C8}"/>
              </a:ext>
            </a:extLst>
          </p:cNvPr>
          <p:cNvSpPr>
            <a:spLocks noGrp="1"/>
          </p:cNvSpPr>
          <p:nvPr>
            <p:ph sz="half" idx="10" hasCustomPrompt="1"/>
          </p:nvPr>
        </p:nvSpPr>
        <p:spPr>
          <a:xfrm>
            <a:off x="7576456" y="4558089"/>
            <a:ext cx="4615543" cy="2299912"/>
          </a:xfrm>
        </p:spPr>
        <p:txBody>
          <a:bodyPr/>
          <a:lstStyle/>
          <a:p>
            <a:pPr lvl="0"/>
            <a:r>
              <a:rPr lang="de-DE" dirty="0"/>
              <a:t>Bild</a:t>
            </a:r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CE663E64-83A0-FA4D-BB15-9EDCFB428E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6762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81999D2-379F-D44B-8D7E-D596A4733B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6838" y="3049486"/>
            <a:ext cx="6622168" cy="2311654"/>
          </a:xfrm>
        </p:spPr>
        <p:txBody>
          <a:bodyPr anchor="ctr" anchorCtr="0">
            <a:normAutofit/>
          </a:bodyPr>
          <a:lstStyle>
            <a:lvl1pPr algn="l">
              <a:defRPr sz="3200" b="1" i="0" baseline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BFBE8A8-810F-154E-9759-2FD75CB916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7390" b="11874"/>
          <a:stretch/>
        </p:blipFill>
        <p:spPr>
          <a:xfrm>
            <a:off x="8045845" y="814286"/>
            <a:ext cx="4146155" cy="6043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71483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EAB1965-C3FF-9A41-9DB9-1848F30FB6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B4B8CE0-8B7F-3845-95BF-49C6BF8F4B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E50F45E-995E-7D44-B21A-50B2182A624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8" name="Fußzeilenplatzhalter 4">
            <a:extLst>
              <a:ext uri="{FF2B5EF4-FFF2-40B4-BE49-F238E27FC236}">
                <a16:creationId xmlns:a16="http://schemas.microsoft.com/office/drawing/2014/main" id="{4742C3C7-59E9-2D4D-BBE2-2B23491C4E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9" name="Foliennummernplatzhalter 5">
            <a:extLst>
              <a:ext uri="{FF2B5EF4-FFF2-40B4-BE49-F238E27FC236}">
                <a16:creationId xmlns:a16="http://schemas.microsoft.com/office/drawing/2014/main" id="{F6A72935-DAAE-F645-8F05-D2710DCC0D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608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8582D9-5B33-3E48-864B-B5072BE3AA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AC1A0807-6FD6-5541-869D-6EC2F2931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34A7BC8-8963-424E-A0C3-371341402C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C5DC4C6A-E3A3-A846-A979-0096EC9D65B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E6B39609-D5CD-224E-B650-693E26A27C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" name="Fußzeilenplatzhalter 4">
            <a:extLst>
              <a:ext uri="{FF2B5EF4-FFF2-40B4-BE49-F238E27FC236}">
                <a16:creationId xmlns:a16="http://schemas.microsoft.com/office/drawing/2014/main" id="{F2D86F49-35B4-6B46-9C2F-C7C4723E12C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11" name="Foliennummernplatzhalter 5">
            <a:extLst>
              <a:ext uri="{FF2B5EF4-FFF2-40B4-BE49-F238E27FC236}">
                <a16:creationId xmlns:a16="http://schemas.microsoft.com/office/drawing/2014/main" id="{1D81D345-38E1-3F4D-A6B9-69FC60D7CF3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6870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4796461-CA7C-8E48-8449-FA82B24D22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6" name="Fußzeilenplatzhalter 4">
            <a:extLst>
              <a:ext uri="{FF2B5EF4-FFF2-40B4-BE49-F238E27FC236}">
                <a16:creationId xmlns:a16="http://schemas.microsoft.com/office/drawing/2014/main" id="{28841F98-B7E3-3148-BEAF-CC3EFB787D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7" name="Foliennummernplatzhalter 5">
            <a:extLst>
              <a:ext uri="{FF2B5EF4-FFF2-40B4-BE49-F238E27FC236}">
                <a16:creationId xmlns:a16="http://schemas.microsoft.com/office/drawing/2014/main" id="{0ACF5747-83FE-1D4F-856B-B8C99D4E3E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6604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164226-5CB8-724B-8D62-05437E783C3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dirty="0">
                <a:solidFill>
                  <a:srgbClr val="1C2649"/>
                </a:solidFill>
              </a:rPr>
              <a:t>3. Ordentliche Sitzung  | Interop Council for digital </a:t>
            </a:r>
            <a:r>
              <a:rPr lang="de-DE" dirty="0" err="1">
                <a:solidFill>
                  <a:srgbClr val="1C2649"/>
                </a:solidFill>
              </a:rPr>
              <a:t>health</a:t>
            </a:r>
            <a:r>
              <a:rPr lang="de-DE" dirty="0">
                <a:solidFill>
                  <a:srgbClr val="1C2649"/>
                </a:solidFill>
              </a:rPr>
              <a:t> in Germany | 14.06.2022 | öffentlich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08B4DD1-1F12-924D-A44E-A104BF15CB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0024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kt 8" hidden="1"/>
          <p:cNvGraphicFramePr>
            <a:graphicFrameLocks noChangeAspect="1"/>
          </p:cNvGraphicFramePr>
          <p:nvPr userDrawn="1"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411519051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8" imgW="306" imgH="306" progId="TCLayout.ActiveDocument.1">
                  <p:embed/>
                </p:oleObj>
              </mc:Choice>
              <mc:Fallback>
                <p:oleObj name="think-cell Folie" r:id="rId18" imgW="306" imgH="306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D4304DA0-C785-9B41-9849-E3D711286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050" y="402704"/>
            <a:ext cx="8085550" cy="1175576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F39C665C-A3B5-CC44-8A90-F330479E71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25050" y="1851214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0"/>
            <a:r>
              <a:rPr lang="de-DE" dirty="0"/>
              <a:t>Zweite Ebene</a:t>
            </a:r>
          </a:p>
          <a:p>
            <a:pPr lvl="0"/>
            <a:r>
              <a:rPr lang="de-DE" dirty="0"/>
              <a:t>Dritte Ebene</a:t>
            </a:r>
          </a:p>
          <a:p>
            <a:pPr lvl="0"/>
            <a:r>
              <a:rPr lang="de-DE" dirty="0"/>
              <a:t>Vierte Ebene</a:t>
            </a:r>
          </a:p>
          <a:p>
            <a:pPr lvl="0"/>
            <a:r>
              <a:rPr lang="de-DE" dirty="0"/>
              <a:t>Fünfte Ebene</a:t>
            </a: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137E63F-2508-5743-821A-33B483BFBB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37752" y="6356350"/>
            <a:ext cx="72661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>
                <a:solidFill>
                  <a:srgbClr val="1C2649"/>
                </a:solidFill>
              </a:rPr>
              <a:t>2. Ordentliche Sitzung  | Interop Council for digital health in Germany | 29.04.2022 | öffentlich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B4DB30D-C195-EC4F-8C23-BF56F1F45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341062-FD76-E94F-856D-D96B78F73F7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514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3" r:id="rId14"/>
    <p:sldLayoutId id="2147483664" r:id="rId15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0" userDrawn="1">
          <p15:clr>
            <a:srgbClr val="F26B43"/>
          </p15:clr>
        </p15:guide>
        <p15:guide id="2" pos="393" userDrawn="1">
          <p15:clr>
            <a:srgbClr val="F26B43"/>
          </p15:clr>
        </p15:guide>
        <p15:guide id="3" pos="1118" userDrawn="1">
          <p15:clr>
            <a:srgbClr val="F26B43"/>
          </p15:clr>
        </p15:guide>
        <p15:guide id="4" orient="horz" pos="13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oleObject" Target="../embeddings/oleObject3.bin"/><Relationship Id="rId7" Type="http://schemas.openxmlformats.org/officeDocument/2006/relationships/image" Target="../media/image9.jpeg"/><Relationship Id="rId12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1.emf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umfrageonline.com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simplifier.net/eterminservice-r4" TargetMode="External"/><Relationship Id="rId13" Type="http://schemas.openxmlformats.org/officeDocument/2006/relationships/hyperlink" Target="https://mio.kbv.de/display/PKA1X0X0" TargetMode="External"/><Relationship Id="rId3" Type="http://schemas.openxmlformats.org/officeDocument/2006/relationships/hyperlink" Target="https://mio.kbv.de/display/BASE1X0" TargetMode="External"/><Relationship Id="rId7" Type="http://schemas.openxmlformats.org/officeDocument/2006/relationships/hyperlink" Target="https://update.kbv.de/ita-update/DigitaleMuster/ERP/" TargetMode="External"/><Relationship Id="rId12" Type="http://schemas.openxmlformats.org/officeDocument/2006/relationships/hyperlink" Target="https://mio.kbv.de/display/UH1X0X1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s://update.kbv.de/ita-update/Abrechnung/Kollegensuch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pdate.kbv.de/ita-update/DigitaleMuster/eAU/" TargetMode="External"/><Relationship Id="rId11" Type="http://schemas.openxmlformats.org/officeDocument/2006/relationships/hyperlink" Target="https://mio.kbv.de/display/MP1X1X0" TargetMode="External"/><Relationship Id="rId5" Type="http://schemas.openxmlformats.org/officeDocument/2006/relationships/hyperlink" Target="https://update.kbv.de/ita-update/371-Schnittstellen/Verordnungssoftware-Schnittstelle/" TargetMode="External"/><Relationship Id="rId15" Type="http://schemas.openxmlformats.org/officeDocument/2006/relationships/hyperlink" Target="https://mio.kbv.de/display/TM1X0X0" TargetMode="External"/><Relationship Id="rId10" Type="http://schemas.openxmlformats.org/officeDocument/2006/relationships/hyperlink" Target="https://mio.kbv.de/display/ZB1X1X0" TargetMode="External"/><Relationship Id="rId4" Type="http://schemas.openxmlformats.org/officeDocument/2006/relationships/hyperlink" Target="https://update.kbv.de/ita-update/371-Schnittstellen/PVS-Archivierungs-Wechsel-Schnittstelle/" TargetMode="External"/><Relationship Id="rId9" Type="http://schemas.openxmlformats.org/officeDocument/2006/relationships/hyperlink" Target="https://mio.kbv.de/display/IM1X1X0" TargetMode="External"/><Relationship Id="rId14" Type="http://schemas.openxmlformats.org/officeDocument/2006/relationships/hyperlink" Target="https://mio.kbv.de/display/DIGA1X0X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kt 4" hidden="1"/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57048367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06" imgH="306" progId="TCLayout.ActiveDocument.1">
                  <p:embed/>
                </p:oleObj>
              </mc:Choice>
              <mc:Fallback>
                <p:oleObj name="think-cell Folie" r:id="rId4" imgW="306" imgH="306" progId="TCLayout.ActiveDocument.1">
                  <p:embed/>
                  <p:pic>
                    <p:nvPicPr>
                      <p:cNvPr id="5" name="Objekt 4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 vert="horz"/>
          <a:lstStyle/>
          <a:p>
            <a:r>
              <a:rPr lang="de-DE" b="0" i="0" u="none" strike="noStrike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Aktivitäten des Arbeitskreises zur Kartierung von Interoperabilitätsinitiativen mit Bezug zu den MIOs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27.09.2022</a:t>
            </a:r>
          </a:p>
          <a:p>
            <a:r>
              <a:rPr lang="de-DE" dirty="0"/>
              <a:t>Prof. Sylvia Thun</a:t>
            </a:r>
          </a:p>
        </p:txBody>
      </p:sp>
    </p:spTree>
    <p:extLst>
      <p:ext uri="{BB962C8B-B14F-4D97-AF65-F5344CB8AC3E}">
        <p14:creationId xmlns:p14="http://schemas.microsoft.com/office/powerpoint/2010/main" val="234372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3F37F80-330C-E73D-EB97-DAA0BDCD74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Ergebnis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FA3DE08-79FE-F884-F495-2E7931941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10</a:t>
            </a:fld>
            <a:endParaRPr lang="de-DE"/>
          </a:p>
        </p:txBody>
      </p:sp>
      <p:pic>
        <p:nvPicPr>
          <p:cNvPr id="2049" name="Picture 1" descr="page2image58130640">
            <a:extLst>
              <a:ext uri="{FF2B5EF4-FFF2-40B4-BE49-F238E27FC236}">
                <a16:creationId xmlns:a16="http://schemas.microsoft.com/office/drawing/2014/main" id="{869D6AA6-517B-D9D5-905E-9EEDA1FE470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60856" y="1177527"/>
            <a:ext cx="6972261" cy="462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1141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978B82C-40C3-1D1D-EC50-2D64D1AAA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Welche Standards werden genutzt?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EB0F0DD0-D0AB-52D8-3A65-C485E7456F7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29029767"/>
              </p:ext>
            </p:extLst>
          </p:nvPr>
        </p:nvGraphicFramePr>
        <p:xfrm>
          <a:off x="525050" y="1668774"/>
          <a:ext cx="8748358" cy="731520"/>
        </p:xfrm>
        <a:graphic>
          <a:graphicData uri="http://schemas.openxmlformats.org/drawingml/2006/table">
            <a:tbl>
              <a:tblPr/>
              <a:tblGrid>
                <a:gridCol w="4374179">
                  <a:extLst>
                    <a:ext uri="{9D8B030D-6E8A-4147-A177-3AD203B41FA5}">
                      <a16:colId xmlns:a16="http://schemas.microsoft.com/office/drawing/2014/main" val="4261164106"/>
                    </a:ext>
                  </a:extLst>
                </a:gridCol>
                <a:gridCol w="4374179">
                  <a:extLst>
                    <a:ext uri="{9D8B030D-6E8A-4147-A177-3AD203B41FA5}">
                      <a16:colId xmlns:a16="http://schemas.microsoft.com/office/drawing/2014/main" val="840203976"/>
                    </a:ext>
                  </a:extLst>
                </a:gridCol>
              </a:tblGrid>
              <a:tr h="319649">
                <a:tc>
                  <a:txBody>
                    <a:bodyPr/>
                    <a:lstStyle/>
                    <a:p>
                      <a:endParaRPr lang="de-DE">
                        <a:effectLst/>
                      </a:endParaRPr>
                    </a:p>
                  </a:txBody>
                  <a:tcPr anchor="ctr">
                    <a:lnL w="48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69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7987063"/>
                  </a:ext>
                </a:extLst>
              </a:tr>
              <a:tr h="319649">
                <a:tc>
                  <a:txBody>
                    <a:bodyPr/>
                    <a:lstStyle/>
                    <a:p>
                      <a:endParaRPr lang="de-DE">
                        <a:effectLst/>
                      </a:endParaRPr>
                    </a:p>
                  </a:txBody>
                  <a:tcPr anchor="ctr">
                    <a:lnL w="48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4699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2068009"/>
                  </a:ext>
                </a:extLst>
              </a:tr>
            </a:tbl>
          </a:graphicData>
        </a:graphic>
      </p:graphicFrame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36919A3-92CA-5C95-FAE3-629E83D76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11</a:t>
            </a:fld>
            <a:endParaRPr lang="de-DE"/>
          </a:p>
        </p:txBody>
      </p:sp>
      <p:pic>
        <p:nvPicPr>
          <p:cNvPr id="4097" name="Picture 1" descr="page4image60375040">
            <a:extLst>
              <a:ext uri="{FF2B5EF4-FFF2-40B4-BE49-F238E27FC236}">
                <a16:creationId xmlns:a16="http://schemas.microsoft.com/office/drawing/2014/main" id="{B16CC287-6D2C-139C-FA65-0BC336F6F6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49" y="1668615"/>
            <a:ext cx="45719" cy="822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page4image60387904">
            <a:extLst>
              <a:ext uri="{FF2B5EF4-FFF2-40B4-BE49-F238E27FC236}">
                <a16:creationId xmlns:a16="http://schemas.microsoft.com/office/drawing/2014/main" id="{BB37317B-DA8F-2B77-9355-76907F2CB1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50" y="1668614"/>
            <a:ext cx="23133814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page4image60388288">
            <a:extLst>
              <a:ext uri="{FF2B5EF4-FFF2-40B4-BE49-F238E27FC236}">
                <a16:creationId xmlns:a16="http://schemas.microsoft.com/office/drawing/2014/main" id="{BBE2E009-FB7C-B240-C24E-C512208EC2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49" y="1668615"/>
            <a:ext cx="45719" cy="8229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age4image58165904">
            <a:extLst>
              <a:ext uri="{FF2B5EF4-FFF2-40B4-BE49-F238E27FC236}">
                <a16:creationId xmlns:a16="http://schemas.microsoft.com/office/drawing/2014/main" id="{405FF329-366E-D848-1A24-19800ECD3D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050" y="1668615"/>
            <a:ext cx="11365297" cy="4017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page4image60388096">
            <a:extLst>
              <a:ext uri="{FF2B5EF4-FFF2-40B4-BE49-F238E27FC236}">
                <a16:creationId xmlns:a16="http://schemas.microsoft.com/office/drawing/2014/main" id="{F98F49FE-E43B-A649-2A8B-CBA7E491A6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50" y="1668614"/>
            <a:ext cx="23133814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64721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3CE6F6F-2058-902E-274B-2CF526D48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Genutzte FHIR Ressourcen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9E1D635-A6BB-C03A-5482-7CF0DD57E2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12</a:t>
            </a:fld>
            <a:endParaRPr lang="de-DE"/>
          </a:p>
        </p:txBody>
      </p:sp>
      <p:pic>
        <p:nvPicPr>
          <p:cNvPr id="3073" name="Picture 1" descr="page8image60317760">
            <a:extLst>
              <a:ext uri="{FF2B5EF4-FFF2-40B4-BE49-F238E27FC236}">
                <a16:creationId xmlns:a16="http://schemas.microsoft.com/office/drawing/2014/main" id="{F08DD4FB-A671-797F-EEA2-4BC7B6D6C3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269875" y="3759200"/>
            <a:ext cx="434975" cy="12353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age8image60317568">
            <a:extLst>
              <a:ext uri="{FF2B5EF4-FFF2-40B4-BE49-F238E27FC236}">
                <a16:creationId xmlns:a16="http://schemas.microsoft.com/office/drawing/2014/main" id="{BEB90AC6-C89A-1228-6699-F42E277012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213518750" y="165099"/>
            <a:ext cx="220097350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page8image60317952">
            <a:extLst>
              <a:ext uri="{FF2B5EF4-FFF2-40B4-BE49-F238E27FC236}">
                <a16:creationId xmlns:a16="http://schemas.microsoft.com/office/drawing/2014/main" id="{A2A221EA-E278-9358-E28E-D5BFC9D1DC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269875" y="3759200"/>
            <a:ext cx="434975" cy="12353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page8image58116336">
            <a:extLst>
              <a:ext uri="{FF2B5EF4-FFF2-40B4-BE49-F238E27FC236}">
                <a16:creationId xmlns:a16="http://schemas.microsoft.com/office/drawing/2014/main" id="{CBB5D008-8645-9EED-3C3B-ECD6BE2531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432257200" y="7416800"/>
            <a:ext cx="445414400" cy="24880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page8image60318144">
            <a:extLst>
              <a:ext uri="{FF2B5EF4-FFF2-40B4-BE49-F238E27FC236}">
                <a16:creationId xmlns:a16="http://schemas.microsoft.com/office/drawing/2014/main" id="{97724A90-E2BD-5FEF-C6A9-C170B1C8B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-213518750" y="165099"/>
            <a:ext cx="220097350" cy="43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page8image60317760">
            <a:extLst>
              <a:ext uri="{FF2B5EF4-FFF2-40B4-BE49-F238E27FC236}">
                <a16:creationId xmlns:a16="http://schemas.microsoft.com/office/drawing/2014/main" id="{ED7A0456-67E2-5EEC-606B-109A93D26C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1" y="1578280"/>
            <a:ext cx="45719" cy="1298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page8image60317568">
            <a:extLst>
              <a:ext uri="{FF2B5EF4-FFF2-40B4-BE49-F238E27FC236}">
                <a16:creationId xmlns:a16="http://schemas.microsoft.com/office/drawing/2014/main" id="{0A345A5D-4FD2-E048-37E3-6756E02C8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2" y="1578279"/>
            <a:ext cx="23133814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page8image60317952">
            <a:extLst>
              <a:ext uri="{FF2B5EF4-FFF2-40B4-BE49-F238E27FC236}">
                <a16:creationId xmlns:a16="http://schemas.microsoft.com/office/drawing/2014/main" id="{C5A4A5F7-4060-8AFD-CF11-DDF53143FB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1" y="1578280"/>
            <a:ext cx="45719" cy="1298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page8image58116336">
            <a:extLst>
              <a:ext uri="{FF2B5EF4-FFF2-40B4-BE49-F238E27FC236}">
                <a16:creationId xmlns:a16="http://schemas.microsoft.com/office/drawing/2014/main" id="{1D871DA8-9972-C6FD-68BB-FD804C286F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38" y="1466548"/>
            <a:ext cx="8420099" cy="4703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page8image60318144">
            <a:extLst>
              <a:ext uri="{FF2B5EF4-FFF2-40B4-BE49-F238E27FC236}">
                <a16:creationId xmlns:a16="http://schemas.microsoft.com/office/drawing/2014/main" id="{0CBEA290-A613-77E8-076C-D0A692FF73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5962" y="1578279"/>
            <a:ext cx="23133814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12223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3A239F-403E-252F-0AF6-ED647C783C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Werden die Spezifikationen abgestimmt?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3039E2F-699A-2D27-5E3D-E47DFF3ED4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EB02A7C-37F0-22BA-81CA-EF3B915A5F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13</a:t>
            </a:fld>
            <a:endParaRPr lang="de-DE"/>
          </a:p>
        </p:txBody>
      </p:sp>
      <p:pic>
        <p:nvPicPr>
          <p:cNvPr id="5121" name="Picture 1" descr="page15image59894080">
            <a:extLst>
              <a:ext uri="{FF2B5EF4-FFF2-40B4-BE49-F238E27FC236}">
                <a16:creationId xmlns:a16="http://schemas.microsoft.com/office/drawing/2014/main" id="{0D156734-4162-DF86-FCEA-49B4E2224E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673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page15image59893312">
            <a:extLst>
              <a:ext uri="{FF2B5EF4-FFF2-40B4-BE49-F238E27FC236}">
                <a16:creationId xmlns:a16="http://schemas.microsoft.com/office/drawing/2014/main" id="{D7149335-F273-732C-BA64-43FF08B528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59055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page15image59893120">
            <a:extLst>
              <a:ext uri="{FF2B5EF4-FFF2-40B4-BE49-F238E27FC236}">
                <a16:creationId xmlns:a16="http://schemas.microsoft.com/office/drawing/2014/main" id="{1D6F9760-73C4-15DD-9B68-3D429EBAB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6731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page15image59892928">
            <a:extLst>
              <a:ext uri="{FF2B5EF4-FFF2-40B4-BE49-F238E27FC236}">
                <a16:creationId xmlns:a16="http://schemas.microsoft.com/office/drawing/2014/main" id="{3EF19686-06AE-CA47-FEF4-AAC6C76C80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59055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page15image59892736">
            <a:extLst>
              <a:ext uri="{FF2B5EF4-FFF2-40B4-BE49-F238E27FC236}">
                <a16:creationId xmlns:a16="http://schemas.microsoft.com/office/drawing/2014/main" id="{E1704BB0-C7B8-EB13-32F9-1369492B33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27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page15image59892544">
            <a:extLst>
              <a:ext uri="{FF2B5EF4-FFF2-40B4-BE49-F238E27FC236}">
                <a16:creationId xmlns:a16="http://schemas.microsoft.com/office/drawing/2014/main" id="{52D3F498-3BBE-B6FD-5094-20850BA367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54483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page15image59892352">
            <a:extLst>
              <a:ext uri="{FF2B5EF4-FFF2-40B4-BE49-F238E27FC236}">
                <a16:creationId xmlns:a16="http://schemas.microsoft.com/office/drawing/2014/main" id="{15F477C0-9B18-0111-E930-8779F004B7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12700" cy="2400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page15image57853152">
            <a:extLst>
              <a:ext uri="{FF2B5EF4-FFF2-40B4-BE49-F238E27FC236}">
                <a16:creationId xmlns:a16="http://schemas.microsoft.com/office/drawing/2014/main" id="{D7DDD8BE-A57F-AACC-25AF-03D1E7D9B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7752" y="1732078"/>
            <a:ext cx="9468218" cy="4160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page15image59892160">
            <a:extLst>
              <a:ext uri="{FF2B5EF4-FFF2-40B4-BE49-F238E27FC236}">
                <a16:creationId xmlns:a16="http://schemas.microsoft.com/office/drawing/2014/main" id="{AAD58806-3A10-57E2-8D18-2EE2EC0C0F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5448300" cy="1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9251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D1665CD-884A-77B0-6BC9-B600366599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Handlungsempfehlungen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C9DF4AD-5466-2F7A-EEE3-9CC3BAC10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Wingdings" pitchFamily="2" charset="2"/>
              <a:buChar char="ü"/>
            </a:pP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Flexible </a:t>
            </a:r>
            <a:r>
              <a:rPr lang="de-DE" b="1" dirty="0" err="1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Governance</a:t>
            </a: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aller Stakeholder (MIO, </a:t>
            </a:r>
            <a:r>
              <a:rPr lang="de-DE" b="1" dirty="0" err="1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gematik</a:t>
            </a: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BfArM, HL7, Wissenschaft) etablieren und verbindlich einsetzen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Veröffentlichung und Vereinheitlichung der Schnittstellen forcieren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Weiterentwicklung und Etablierung des FHIR-Standards in weiteren Bereichen des Gesundheitswesens fördern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Voraussetzung für den praktischen Einsatz von FHIR im Versorgungskontext schaffen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Nutzbarkeit von nationalen Terminologien ermöglichen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Unterstützung der Entwickler bei der Implementierung von FHIR fördern</a:t>
            </a:r>
          </a:p>
          <a:p>
            <a:pPr marL="285750" indent="-285750" algn="just">
              <a:lnSpc>
                <a:spcPct val="107000"/>
              </a:lnSpc>
              <a:spcAft>
                <a:spcPts val="800"/>
              </a:spcAft>
              <a:buFont typeface="Wingdings" pitchFamily="2" charset="2"/>
              <a:buChar char="ü"/>
            </a:pPr>
            <a:r>
              <a:rPr lang="de-DE" b="1" dirty="0">
                <a:solidFill>
                  <a:srgbClr val="2E74B5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Patienten- und Anwenderperspektive bei der Entwicklung und Implementierung der Spezifikation (Sender und Empfänger von Daten) berücksichtigen</a:t>
            </a: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endParaRPr lang="de-DE" sz="1800" b="1" dirty="0">
              <a:solidFill>
                <a:srgbClr val="2E74B5"/>
              </a:solidFill>
              <a:effectLst/>
              <a:latin typeface="Calibri Light" panose="020F03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2239EC4-37DE-BF21-B1AA-91AEF0E629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02258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/>
              <a:t>Fragen?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7938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413" y="1804983"/>
            <a:ext cx="6590567" cy="2672914"/>
          </a:xfrm>
          <a:prstGeom prst="rect">
            <a:avLst/>
          </a:prstGeom>
        </p:spPr>
      </p:pic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75040" y="3572596"/>
            <a:ext cx="738232" cy="738232"/>
          </a:xfrm>
          <a:prstGeom prst="ellipse">
            <a:avLst/>
          </a:prstGeom>
        </p:spPr>
      </p:pic>
      <p:sp>
        <p:nvSpPr>
          <p:cNvPr id="2" name="Halbbogen 1"/>
          <p:cNvSpPr/>
          <p:nvPr/>
        </p:nvSpPr>
        <p:spPr>
          <a:xfrm>
            <a:off x="1986956" y="3431406"/>
            <a:ext cx="914400" cy="951298"/>
          </a:xfrm>
          <a:prstGeom prst="blockArc">
            <a:avLst>
              <a:gd name="adj1" fmla="val 12473175"/>
              <a:gd name="adj2" fmla="val 20243876"/>
              <a:gd name="adj3" fmla="val 1075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>
              <a:solidFill>
                <a:schemeClr val="tx1"/>
              </a:solidFill>
            </a:endParaRPr>
          </a:p>
        </p:txBody>
      </p:sp>
      <p:sp>
        <p:nvSpPr>
          <p:cNvPr id="7" name="Rechteck 6"/>
          <p:cNvSpPr/>
          <p:nvPr/>
        </p:nvSpPr>
        <p:spPr>
          <a:xfrm>
            <a:off x="2027260" y="3521442"/>
            <a:ext cx="87409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3319044"/>
              </a:avLst>
            </a:prstTxWarp>
            <a:spAutoFit/>
          </a:bodyPr>
          <a:lstStyle/>
          <a:p>
            <a:pPr algn="ctr"/>
            <a:r>
              <a:rPr lang="de-DE" sz="650" b="1" dirty="0">
                <a:ln w="0"/>
              </a:rPr>
              <a:t>Ralf Degner</a:t>
            </a:r>
            <a:endParaRPr lang="de-DE" sz="650" b="1" cap="none" spc="0" dirty="0">
              <a:ln w="0"/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385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/>
              <a:t>Insight: </a:t>
            </a:r>
            <a:br>
              <a:rPr lang="de-DE" dirty="0"/>
            </a:br>
            <a:r>
              <a:rPr lang="de-DE" dirty="0"/>
              <a:t>Kartierung von Interoperabilitätsinitiativen mit Fokus auf FHIR und Terminologien</a:t>
            </a:r>
          </a:p>
        </p:txBody>
      </p:sp>
    </p:spTree>
    <p:extLst>
      <p:ext uri="{BB962C8B-B14F-4D97-AF65-F5344CB8AC3E}">
        <p14:creationId xmlns:p14="http://schemas.microsoft.com/office/powerpoint/2010/main" val="35676411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3" imgW="306" imgH="306" progId="TCLayout.ActiveDocument.1">
                  <p:embed/>
                </p:oleObj>
              </mc:Choice>
              <mc:Fallback>
                <p:oleObj name="think-cell Folie" r:id="rId3" imgW="306" imgH="306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25049" y="243678"/>
            <a:ext cx="8405843" cy="1175576"/>
          </a:xfrm>
        </p:spPr>
        <p:txBody>
          <a:bodyPr vert="horz">
            <a:normAutofit fontScale="90000"/>
          </a:bodyPr>
          <a:lstStyle/>
          <a:p>
            <a:r>
              <a:rPr lang="de-DE" sz="2800" dirty="0"/>
              <a:t>Mitglieder des Arbeitskreises:</a:t>
            </a:r>
            <a:br>
              <a:rPr lang="de-DE" sz="2800" dirty="0"/>
            </a:br>
            <a:r>
              <a:rPr lang="de-DE" sz="2800" dirty="0"/>
              <a:t>Kartierung von Interoperabilitätsinitiativen mit Fokus auf FHIR und Terminologien</a:t>
            </a:r>
          </a:p>
        </p:txBody>
      </p:sp>
      <p:sp>
        <p:nvSpPr>
          <p:cNvPr id="9" name="Foliennummernplatzhalter 3">
            <a:extLst>
              <a:ext uri="{FF2B5EF4-FFF2-40B4-BE49-F238E27FC236}">
                <a16:creationId xmlns:a16="http://schemas.microsoft.com/office/drawing/2014/main" id="{8B128E92-3BC5-4540-A050-A2987C8F11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33118" y="6356350"/>
            <a:ext cx="2743200" cy="365125"/>
          </a:xfrm>
        </p:spPr>
        <p:txBody>
          <a:bodyPr/>
          <a:lstStyle/>
          <a:p>
            <a:fld id="{86341062-FD76-E94F-856D-D96B78F73F7E}" type="slidenum">
              <a:rPr lang="de-DE" smtClean="0"/>
              <a:pPr/>
              <a:t>4</a:t>
            </a:fld>
            <a:endParaRPr lang="de-DE" dirty="0"/>
          </a:p>
        </p:txBody>
      </p:sp>
      <p:grpSp>
        <p:nvGrpSpPr>
          <p:cNvPr id="6" name="Gruppieren 5"/>
          <p:cNvGrpSpPr/>
          <p:nvPr/>
        </p:nvGrpSpPr>
        <p:grpSpPr>
          <a:xfrm>
            <a:off x="465643" y="1658405"/>
            <a:ext cx="11260714" cy="4030277"/>
            <a:chOff x="173983" y="1658405"/>
            <a:chExt cx="11260714" cy="4030277"/>
          </a:xfrm>
        </p:grpSpPr>
        <p:sp>
          <p:nvSpPr>
            <p:cNvPr id="19" name="Textfeld 18"/>
            <p:cNvSpPr txBox="1"/>
            <p:nvPr/>
          </p:nvSpPr>
          <p:spPr>
            <a:xfrm>
              <a:off x="8759552" y="5189081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Alexander </a:t>
              </a:r>
              <a:r>
                <a:rPr lang="de-DE" sz="1200" b="1" dirty="0" err="1"/>
                <a:t>Zautke</a:t>
              </a:r>
              <a:endParaRPr lang="de-DE" sz="1200" b="1" dirty="0"/>
            </a:p>
            <a:p>
              <a:pPr algn="ctr"/>
              <a:endParaRPr lang="de-DE" sz="1200" dirty="0"/>
            </a:p>
          </p:txBody>
        </p:sp>
        <p:sp>
          <p:nvSpPr>
            <p:cNvPr id="20" name="Textfeld 19"/>
            <p:cNvSpPr txBox="1"/>
            <p:nvPr/>
          </p:nvSpPr>
          <p:spPr>
            <a:xfrm>
              <a:off x="173983" y="3076493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Nikolai Grewe</a:t>
              </a:r>
            </a:p>
            <a:p>
              <a:pPr algn="ctr"/>
              <a:endParaRPr lang="de-DE" sz="1200" dirty="0"/>
            </a:p>
          </p:txBody>
        </p:sp>
        <p:sp>
          <p:nvSpPr>
            <p:cNvPr id="21" name="Textfeld 20"/>
            <p:cNvSpPr txBox="1"/>
            <p:nvPr/>
          </p:nvSpPr>
          <p:spPr>
            <a:xfrm>
              <a:off x="2374571" y="3077949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Kai U. Heitmann</a:t>
              </a:r>
            </a:p>
            <a:p>
              <a:pPr algn="ctr"/>
              <a:endParaRPr lang="de-DE" sz="1200" dirty="0"/>
            </a:p>
          </p:txBody>
        </p:sp>
        <p:sp>
          <p:nvSpPr>
            <p:cNvPr id="22" name="Textfeld 21"/>
            <p:cNvSpPr txBox="1"/>
            <p:nvPr/>
          </p:nvSpPr>
          <p:spPr>
            <a:xfrm>
              <a:off x="4425658" y="3062257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Josef </a:t>
              </a:r>
              <a:r>
                <a:rPr lang="de-DE" sz="1200" b="1" dirty="0" err="1"/>
                <a:t>Ingenerf</a:t>
              </a:r>
              <a:endParaRPr lang="de-DE" sz="1200" b="1" dirty="0"/>
            </a:p>
            <a:p>
              <a:pPr algn="ctr"/>
              <a:endParaRPr lang="de-DE" sz="1200" dirty="0"/>
            </a:p>
          </p:txBody>
        </p:sp>
        <p:sp>
          <p:nvSpPr>
            <p:cNvPr id="23" name="Textfeld 22"/>
            <p:cNvSpPr txBox="1"/>
            <p:nvPr/>
          </p:nvSpPr>
          <p:spPr>
            <a:xfrm>
              <a:off x="6602147" y="3068723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Stefan Palm</a:t>
              </a:r>
            </a:p>
            <a:p>
              <a:pPr algn="ctr"/>
              <a:endParaRPr lang="de-DE" sz="1200" dirty="0"/>
            </a:p>
          </p:txBody>
        </p:sp>
        <p:sp>
          <p:nvSpPr>
            <p:cNvPr id="24" name="Textfeld 23"/>
            <p:cNvSpPr txBox="1"/>
            <p:nvPr/>
          </p:nvSpPr>
          <p:spPr>
            <a:xfrm>
              <a:off x="8815322" y="3077950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Elisabeth Pantazoglou</a:t>
              </a:r>
            </a:p>
            <a:p>
              <a:pPr algn="ctr"/>
              <a:endParaRPr lang="de-DE" sz="1200" dirty="0"/>
            </a:p>
          </p:txBody>
        </p:sp>
        <p:sp>
          <p:nvSpPr>
            <p:cNvPr id="25" name="Textfeld 24"/>
            <p:cNvSpPr txBox="1"/>
            <p:nvPr/>
          </p:nvSpPr>
          <p:spPr>
            <a:xfrm>
              <a:off x="229040" y="5169684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Karl Sydow</a:t>
              </a:r>
            </a:p>
            <a:p>
              <a:pPr algn="ctr"/>
              <a:endParaRPr lang="de-DE" sz="1200" dirty="0"/>
            </a:p>
          </p:txBody>
        </p:sp>
        <p:sp>
          <p:nvSpPr>
            <p:cNvPr id="26" name="Textfeld 25"/>
            <p:cNvSpPr txBox="1"/>
            <p:nvPr/>
          </p:nvSpPr>
          <p:spPr>
            <a:xfrm>
              <a:off x="2387157" y="5227017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Lars </a:t>
              </a:r>
              <a:r>
                <a:rPr lang="de-DE" sz="1200" b="1" dirty="0" err="1"/>
                <a:t>Treinat</a:t>
              </a:r>
              <a:endParaRPr lang="de-DE" sz="1200" b="1" dirty="0"/>
            </a:p>
            <a:p>
              <a:pPr algn="ctr"/>
              <a:endParaRPr lang="de-DE" sz="1200" dirty="0"/>
            </a:p>
          </p:txBody>
        </p:sp>
        <p:sp>
          <p:nvSpPr>
            <p:cNvPr id="27" name="Textfeld 26"/>
            <p:cNvSpPr txBox="1"/>
            <p:nvPr/>
          </p:nvSpPr>
          <p:spPr>
            <a:xfrm>
              <a:off x="4511290" y="5204774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Laila </a:t>
              </a:r>
              <a:r>
                <a:rPr lang="de-DE" sz="1200" b="1" dirty="0" err="1"/>
                <a:t>Wahle</a:t>
              </a:r>
              <a:endParaRPr lang="de-DE" sz="1200" b="1" dirty="0"/>
            </a:p>
            <a:p>
              <a:pPr algn="ctr"/>
              <a:endParaRPr lang="de-DE" sz="1200" dirty="0"/>
            </a:p>
          </p:txBody>
        </p:sp>
        <p:sp>
          <p:nvSpPr>
            <p:cNvPr id="28" name="Textfeld 27"/>
            <p:cNvSpPr txBox="1"/>
            <p:nvPr/>
          </p:nvSpPr>
          <p:spPr>
            <a:xfrm>
              <a:off x="6635421" y="5189082"/>
              <a:ext cx="261937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b="1" dirty="0"/>
                <a:t>Dora Walter</a:t>
              </a:r>
            </a:p>
            <a:p>
              <a:pPr algn="ctr"/>
              <a:endParaRPr lang="de-DE" sz="1200" dirty="0"/>
            </a:p>
          </p:txBody>
        </p:sp>
        <p:pic>
          <p:nvPicPr>
            <p:cNvPr id="3" name="Grafik 2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853670" y="1694287"/>
              <a:ext cx="1260000" cy="1317980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4" name="Grafik 3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66845" y="1658405"/>
              <a:ext cx="1260000" cy="1320244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05346" y="1683433"/>
              <a:ext cx="1260000" cy="1298162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29" name="Grafik 28"/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281835" y="1679274"/>
              <a:ext cx="1260000" cy="1299375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0" name="Grafik 29"/>
            <p:cNvPicPr>
              <a:picLocks noChangeAspect="1"/>
            </p:cNvPicPr>
            <p:nvPr/>
          </p:nvPicPr>
          <p:blipFill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39241" y="1675926"/>
              <a:ext cx="1260000" cy="1233227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1" name="Grafik 30"/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08728" y="3824935"/>
              <a:ext cx="1260000" cy="1251870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2" name="Grafik 31"/>
            <p:cNvPicPr>
              <a:picLocks noChangeAspect="1"/>
            </p:cNvPicPr>
            <p:nvPr/>
          </p:nvPicPr>
          <p:blipFill rotWithShape="1"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66845" y="3778958"/>
              <a:ext cx="1260000" cy="1317173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3" name="Grafik 32"/>
            <p:cNvPicPr>
              <a:picLocks noChangeAspect="1"/>
            </p:cNvPicPr>
            <p:nvPr/>
          </p:nvPicPr>
          <p:blipFill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190977" y="3778958"/>
              <a:ext cx="1260000" cy="1297847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4" name="Grafik 33"/>
            <p:cNvPicPr>
              <a:picLocks noChangeAspect="1"/>
            </p:cNvPicPr>
            <p:nvPr/>
          </p:nvPicPr>
          <p:blipFill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315109" y="3804958"/>
              <a:ext cx="1260000" cy="1271847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35" name="Grafik 34"/>
            <p:cNvPicPr>
              <a:picLocks noChangeAspect="1"/>
            </p:cNvPicPr>
            <p:nvPr/>
          </p:nvPicPr>
          <p:blipFill rotWithShape="1"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439241" y="3805373"/>
              <a:ext cx="1260000" cy="1245015"/>
            </a:xfrm>
            <a:prstGeom prst="ellipse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257273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Objekt 5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06" imgH="306" progId="TCLayout.ActiveDocument.1">
                  <p:embed/>
                </p:oleObj>
              </mc:Choice>
              <mc:Fallback>
                <p:oleObj name="think-cell Folie" r:id="rId4" imgW="306" imgH="306" progId="TCLayout.ActiveDocument.1">
                  <p:embed/>
                  <p:pic>
                    <p:nvPicPr>
                      <p:cNvPr id="6" name="Objekt 5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de-DE" dirty="0"/>
              <a:t>Aktueller Stand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de-DE" dirty="0"/>
              <a:t>Start 16.5.22</a:t>
            </a:r>
          </a:p>
          <a:p>
            <a:pPr algn="l"/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20.07.2022:                        Fragebogen werden versendet</a:t>
            </a:r>
          </a:p>
          <a:p>
            <a:pPr algn="l"/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17.08.2022:                        Deadline Fragebogenannahme</a:t>
            </a:r>
          </a:p>
          <a:p>
            <a:pPr algn="l"/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September 2022:              Aufbereitung der Ergebnisse und Veröffentlichung</a:t>
            </a:r>
          </a:p>
          <a:p>
            <a:r>
              <a:rPr lang="de-DE" dirty="0"/>
              <a:t>Ende 16.09.22</a:t>
            </a:r>
          </a:p>
          <a:p>
            <a:endParaRPr lang="de-DE" dirty="0"/>
          </a:p>
          <a:p>
            <a:r>
              <a:rPr lang="de-DE" dirty="0"/>
              <a:t>Stellvertretender Vorsitz: Alexander </a:t>
            </a:r>
            <a:r>
              <a:rPr lang="de-DE" dirty="0" err="1"/>
              <a:t>Zautke</a:t>
            </a:r>
            <a:endParaRPr lang="de-DE" dirty="0"/>
          </a:p>
          <a:p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Adressatenliste erstellt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Fragen formuliert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Tool vorbereitet</a:t>
            </a:r>
          </a:p>
          <a:p>
            <a:pPr marL="342900" indent="-342900">
              <a:buFont typeface="Wingdings" pitchFamily="2" charset="2"/>
              <a:buChar char="à"/>
            </a:pPr>
            <a:endParaRPr lang="de-DE" dirty="0"/>
          </a:p>
          <a:p>
            <a:pPr marL="342900" indent="-342900">
              <a:buFont typeface="Wingdings" pitchFamily="2" charset="2"/>
              <a:buChar char="à"/>
            </a:pPr>
            <a:r>
              <a:rPr lang="de-DE" dirty="0"/>
              <a:t>Ziel: Versendung des Fragenkatalogs Ende Juni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861719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CFF11E-B5A8-6CC3-B7ED-0DD34F58DE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Methode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0CA6103-997D-A36B-3133-D43EDB1348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Die Befragung erfolgt mit dem Befragungswerkzeug </a:t>
            </a:r>
            <a:r>
              <a:rPr lang="de-DE" b="0" i="0" u="none" strike="noStrike" dirty="0">
                <a:solidFill>
                  <a:srgbClr val="0052CC"/>
                </a:solidFill>
                <a:effectLst/>
                <a:latin typeface="-apple-system"/>
                <a:hlinkClick r:id="rId2"/>
              </a:rPr>
              <a:t>umfrageonline.com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 unter Verwaltung der </a:t>
            </a:r>
            <a:r>
              <a:rPr lang="de-DE" b="0" i="0" u="none" strike="noStrike" dirty="0" err="1">
                <a:solidFill>
                  <a:srgbClr val="172B4D"/>
                </a:solidFill>
                <a:effectLst/>
                <a:latin typeface="-apple-system"/>
              </a:rPr>
              <a:t>gematik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 und wird anonym durchgeführt und ausgewertet. Es werden Industrieunternehmen, Krankenhäuser, niedergelassene Ärzte, MVZ und Organisationen des Gesundheitswesens befragt.</a:t>
            </a:r>
          </a:p>
          <a:p>
            <a:pPr algn="l"/>
            <a:b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</a:br>
            <a:endParaRPr lang="de-DE" b="0" i="0" u="none" strike="noStrike" dirty="0">
              <a:solidFill>
                <a:srgbClr val="172B4D"/>
              </a:solidFill>
              <a:effectLst/>
              <a:latin typeface="-apple-system"/>
            </a:endParaRPr>
          </a:p>
          <a:p>
            <a:pPr algn="l"/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Studiendesign und Fragebogen wurden mit Unterstützung eines wissenschaftlichen Beirats entwickelt.</a:t>
            </a:r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53E074B-D805-B862-5BAF-E680AA458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418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CC4E107-31C9-8750-3C4C-BA10A51EA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Fragenkategorien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A9AB615-3F81-3191-4590-A0EE32E632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Strukturdaten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Art der Spezifikation inkl. Version/ Stand der Umsetzung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Governance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Archiv der Spezifikation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FHIR-Spezifikation (Normativ, Basisprofile, ISIK aufführen)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dirty="0"/>
              <a:t>Veränderung der o.g. Spezifikationen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dirty="0" err="1"/>
              <a:t>Extensions</a:t>
            </a:r>
            <a:endParaRPr lang="de-DE" dirty="0"/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de-DE" dirty="0"/>
              <a:t>Wie profiliert, </a:t>
            </a:r>
            <a:r>
              <a:rPr lang="de-DE" dirty="0" err="1"/>
              <a:t>dependencies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Terminologieserver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Terminologien/Code Systems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Conformance</a:t>
            </a:r>
            <a:r>
              <a:rPr lang="de-DE" dirty="0"/>
              <a:t> </a:t>
            </a:r>
            <a:r>
              <a:rPr lang="de-DE" dirty="0" err="1"/>
              <a:t>Testing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Datennutzung/Datenaustausch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Use Cases</a:t>
            </a:r>
          </a:p>
          <a:p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FCEA884-A7B9-3C51-C487-BF788297F5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3328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AA6785-57FC-D706-E5BC-E8D110915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Auszug Antwort der KBV/Mio42</a:t>
            </a:r>
          </a:p>
        </p:txBody>
      </p:sp>
      <p:pic>
        <p:nvPicPr>
          <p:cNvPr id="11" name="Inhaltsplatzhalter 10">
            <a:extLst>
              <a:ext uri="{FF2B5EF4-FFF2-40B4-BE49-F238E27FC236}">
                <a16:creationId xmlns:a16="http://schemas.microsoft.com/office/drawing/2014/main" id="{EC76385D-D7B4-037A-8213-E3F8A3D512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839" y="1791646"/>
            <a:ext cx="5634161" cy="4351338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C7C2914-26F4-8812-BC58-8C57F62B9C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8</a:t>
            </a:fld>
            <a:endParaRPr lang="de-DE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FF65342C-B4D5-4678-2BCF-928DF44D83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59016" y="1289996"/>
            <a:ext cx="5582276" cy="506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501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25B6FAC-66D8-579A-D9AE-61AD379B9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5050" y="402704"/>
            <a:ext cx="8233188" cy="1175576"/>
          </a:xfrm>
        </p:spPr>
        <p:txBody>
          <a:bodyPr/>
          <a:lstStyle/>
          <a:p>
            <a:r>
              <a:rPr lang="de-DE" dirty="0"/>
              <a:t>Antwort KBV/MIO42 </a:t>
            </a:r>
            <a:r>
              <a:rPr lang="de-DE" dirty="0">
                <a:sym typeface="Wingdings" pitchFamily="2" charset="2"/>
              </a:rPr>
              <a:t> Spezifikationen in FHIR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D06DE90-7635-2C74-67F7-65E6F020A5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050" y="1851214"/>
            <a:ext cx="11147838" cy="4351338"/>
          </a:xfrm>
        </p:spPr>
        <p:txBody>
          <a:bodyPr>
            <a:normAutofit fontScale="77500" lnSpcReduction="20000"/>
          </a:bodyPr>
          <a:lstStyle/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KBV-Basis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3"/>
              </a:rPr>
              <a:t>https://mio.kbv.de/display/BASE1X0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Archiv- und Wechselschnittstelle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https://update.kbv.de/ita-update/371-Schnittstellen/PVS-Archivierungs-Wechsel-Schnittstelle/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  <a:endParaRPr lang="de-DE" dirty="0">
              <a:solidFill>
                <a:srgbClr val="172B4D"/>
              </a:solidFill>
              <a:latin typeface="-apple-system"/>
            </a:endParaRPr>
          </a:p>
          <a:p>
            <a:r>
              <a:rPr lang="de-DE" b="0" i="0" u="none" strike="noStrike" dirty="0" err="1">
                <a:solidFill>
                  <a:srgbClr val="172B4D"/>
                </a:solidFill>
                <a:effectLst/>
                <a:latin typeface="-apple-system"/>
              </a:rPr>
              <a:t>VoS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-SST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5"/>
              </a:rPr>
              <a:t>https://update.kbv.de/ita-update/371-Schnittstellen/Verordnungssoftware-Schnittstelle/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 err="1">
                <a:solidFill>
                  <a:srgbClr val="172B4D"/>
                </a:solidFill>
                <a:effectLst/>
                <a:latin typeface="-apple-system"/>
              </a:rPr>
              <a:t>eArbeitsunfähigkeitsbescheinigung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https://update.kbv.de/ita-update/DigitaleMuster/eAU/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 err="1">
                <a:solidFill>
                  <a:srgbClr val="172B4D"/>
                </a:solidFill>
                <a:effectLst/>
                <a:latin typeface="-apple-system"/>
              </a:rPr>
              <a:t>eRezept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https://update.kbv.de/ita-update/DigitaleMuster/ERP/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 err="1">
                <a:solidFill>
                  <a:srgbClr val="172B4D"/>
                </a:solidFill>
                <a:effectLst/>
                <a:latin typeface="-apple-system"/>
              </a:rPr>
              <a:t>eTerminservice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8"/>
              </a:rPr>
              <a:t>https://simplifier.net/eterminservice-r4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MIO-Impfpass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9"/>
              </a:rPr>
              <a:t>https://mio.kbv.de/display/IM1X1X0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  <a:endParaRPr lang="de-DE" dirty="0">
              <a:solidFill>
                <a:srgbClr val="172B4D"/>
              </a:solidFill>
              <a:latin typeface="-apple-system"/>
            </a:endParaRP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MIO-Zahnärztliches Bonusheft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10"/>
              </a:rPr>
              <a:t>https://mio.kbv.de/display/ZB1X1X0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MIO-Mutterpass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11"/>
              </a:rPr>
              <a:t>https://mio.kbv.de/display/MP1X1X0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MIO-</a:t>
            </a:r>
            <a:r>
              <a:rPr lang="de-DE" b="0" i="0" u="none" strike="noStrike" dirty="0" err="1">
                <a:solidFill>
                  <a:srgbClr val="172B4D"/>
                </a:solidFill>
                <a:effectLst/>
                <a:latin typeface="-apple-system"/>
              </a:rPr>
              <a:t>UHeft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12"/>
              </a:rPr>
              <a:t>https://mio.kbv.de/display/UH1X0X1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MIO-Patientenkurzakte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13"/>
              </a:rPr>
              <a:t>https://mio.kbv.de/display/PKA1X0X0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MIO-DIGA Toolkit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14"/>
              </a:rPr>
              <a:t>https://mio.kbv.de/display/DIGA1X0X0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MIO-Telemedizinisches Monitoring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15"/>
              </a:rPr>
              <a:t>https://mio.kbv.de/display/TM1X0X0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</a:p>
          <a:p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Kollegensuche (</a:t>
            </a:r>
            <a:r>
              <a:rPr lang="de-DE" b="0" i="0" dirty="0">
                <a:solidFill>
                  <a:srgbClr val="0052CC"/>
                </a:solidFill>
                <a:effectLst/>
                <a:latin typeface="-apple-system"/>
                <a:hlinkClick r:id="rId16"/>
              </a:rPr>
              <a:t>https://update.kbv.de/ita-update/Abrechnung/Kollegensuche/</a:t>
            </a:r>
            <a:r>
              <a:rPr lang="de-DE" b="0" i="0" u="none" strike="noStrike" dirty="0">
                <a:solidFill>
                  <a:srgbClr val="172B4D"/>
                </a:solidFill>
                <a:effectLst/>
                <a:latin typeface="-apple-system"/>
              </a:rPr>
              <a:t>)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1701456-7E2B-C4FB-D176-8E9FE346D7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341062-FD76-E94F-856D-D96B78F73F7E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156319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">
  <a:themeElements>
    <a:clrScheme name="Interop Council">
      <a:dk1>
        <a:srgbClr val="1C2649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rop_Council_Praesentation_Master_05_rk" id="{37DA4F4C-5698-8C48-8EEF-30AB1F28A0F8}" vid="{ED0BB1C1-F7A3-A24E-8370-C4AAC9C10B2B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EA9A5E64653404080C998FC95AC8237" ma:contentTypeVersion="10" ma:contentTypeDescription="Ein neues Dokument erstellen." ma:contentTypeScope="" ma:versionID="4bf9ebeb377078de21246a3d31ddbd6a">
  <xsd:schema xmlns:xsd="http://www.w3.org/2001/XMLSchema" xmlns:xs="http://www.w3.org/2001/XMLSchema" xmlns:p="http://schemas.microsoft.com/office/2006/metadata/properties" xmlns:ns2="50ec2553-5958-46f4-a032-e4feb5253c40" xmlns:ns3="ccb7935e-c147-4231-b808-725f1c5e86d8" targetNamespace="http://schemas.microsoft.com/office/2006/metadata/properties" ma:root="true" ma:fieldsID="450e68f76002d81aecf78c1e30b3d065" ns2:_="" ns3:_="">
    <xsd:import namespace="50ec2553-5958-46f4-a032-e4feb5253c40"/>
    <xsd:import namespace="ccb7935e-c147-4231-b808-725f1c5e86d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0ec2553-5958-46f4-a032-e4feb5253c4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b7935e-c147-4231-b808-725f1c5e86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0FCD0E0-12CA-48B9-972B-B1DED462DA8E}">
  <ds:schemaRefs>
    <ds:schemaRef ds:uri="http://schemas.microsoft.com/office/infopath/2007/PartnerControls"/>
    <ds:schemaRef ds:uri="50ec2553-5958-46f4-a032-e4feb5253c40"/>
    <ds:schemaRef ds:uri="http://purl.org/dc/elements/1.1/"/>
    <ds:schemaRef ds:uri="http://schemas.microsoft.com/office/2006/metadata/properties"/>
    <ds:schemaRef ds:uri="ccb7935e-c147-4231-b808-725f1c5e86d8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76BB11C-7646-4715-AC5B-868F2F1F225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8FE6FA-3D63-4D09-9B69-E1E521429D0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0ec2553-5958-46f4-a032-e4feb5253c40"/>
    <ds:schemaRef ds:uri="ccb7935e-c147-4231-b808-725f1c5e86d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</Template>
  <TotalTime>0</TotalTime>
  <Words>1131</Words>
  <Application>Microsoft Macintosh PowerPoint</Application>
  <PresentationFormat>Breitbild</PresentationFormat>
  <Paragraphs>210</Paragraphs>
  <Slides>15</Slides>
  <Notes>5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2" baseType="lpstr">
      <vt:lpstr>-apple-system</vt:lpstr>
      <vt:lpstr>Arial</vt:lpstr>
      <vt:lpstr>Calibri</vt:lpstr>
      <vt:lpstr>Calibri Light</vt:lpstr>
      <vt:lpstr>Wingdings</vt:lpstr>
      <vt:lpstr>Office</vt:lpstr>
      <vt:lpstr>think-cell Folie</vt:lpstr>
      <vt:lpstr>Aktivitäten des Arbeitskreises zur Kartierung von Interoperabilitätsinitiativen mit Bezug zu den MIOs</vt:lpstr>
      <vt:lpstr>PowerPoint-Präsentation</vt:lpstr>
      <vt:lpstr>Insight:  Kartierung von Interoperabilitätsinitiativen mit Fokus auf FHIR und Terminologien</vt:lpstr>
      <vt:lpstr>Mitglieder des Arbeitskreises: Kartierung von Interoperabilitätsinitiativen mit Fokus auf FHIR und Terminologien</vt:lpstr>
      <vt:lpstr>Aktueller Stand</vt:lpstr>
      <vt:lpstr>Methode</vt:lpstr>
      <vt:lpstr>Fragenkategorien</vt:lpstr>
      <vt:lpstr>Auszug Antwort der KBV/Mio42</vt:lpstr>
      <vt:lpstr>Antwort KBV/MIO42  Spezifikationen in FHIR</vt:lpstr>
      <vt:lpstr>Ergebnis</vt:lpstr>
      <vt:lpstr>Welche Standards werden genutzt?</vt:lpstr>
      <vt:lpstr>Genutzte FHIR Ressourcen</vt:lpstr>
      <vt:lpstr>Werden die Spezifikationen abgestimmt?</vt:lpstr>
      <vt:lpstr>Handlungsempfehlungen</vt:lpstr>
      <vt:lpstr>Fragen?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Rebecca Kopiecki</dc:creator>
  <cp:lastModifiedBy>Thun, Sylvia</cp:lastModifiedBy>
  <cp:revision>270</cp:revision>
  <dcterms:created xsi:type="dcterms:W3CDTF">2022-02-17T15:13:57Z</dcterms:created>
  <dcterms:modified xsi:type="dcterms:W3CDTF">2022-09-26T10:31:34Z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0x0101004EA9A5E64653404080C998FC95AC8237</vt:lpwstr>
  </property>
</Properties>
</file>