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29"/>
  </p:notesMasterIdLst>
  <p:sldIdLst>
    <p:sldId id="355" r:id="rId5"/>
    <p:sldId id="356" r:id="rId6"/>
    <p:sldId id="375" r:id="rId7"/>
    <p:sldId id="358" r:id="rId8"/>
    <p:sldId id="376" r:id="rId9"/>
    <p:sldId id="360" r:id="rId10"/>
    <p:sldId id="377" r:id="rId11"/>
    <p:sldId id="363" r:id="rId12"/>
    <p:sldId id="364" r:id="rId13"/>
    <p:sldId id="365" r:id="rId14"/>
    <p:sldId id="366" r:id="rId15"/>
    <p:sldId id="367" r:id="rId16"/>
    <p:sldId id="378" r:id="rId17"/>
    <p:sldId id="369" r:id="rId18"/>
    <p:sldId id="370" r:id="rId19"/>
    <p:sldId id="383" r:id="rId20"/>
    <p:sldId id="371" r:id="rId21"/>
    <p:sldId id="372" r:id="rId22"/>
    <p:sldId id="373" r:id="rId23"/>
    <p:sldId id="379" r:id="rId24"/>
    <p:sldId id="380" r:id="rId25"/>
    <p:sldId id="381" r:id="rId26"/>
    <p:sldId id="382" r:id="rId27"/>
    <p:sldId id="374" r:id="rId28"/>
  </p:sldIdLst>
  <p:sldSz cx="12192000" cy="6858000"/>
  <p:notesSz cx="7559675" cy="10691813"/>
  <p:defaultTextStyle>
    <a:defPPr>
      <a:defRPr lang="de-DE"/>
    </a:defPPr>
    <a:lvl1pPr marL="0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1pPr>
    <a:lvl2pPr marL="552938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2pPr>
    <a:lvl3pPr marL="1105875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3pPr>
    <a:lvl4pPr marL="1658813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4pPr>
    <a:lvl5pPr marL="2211751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5pPr>
    <a:lvl6pPr marL="2764688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6pPr>
    <a:lvl7pPr marL="3317626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7pPr>
    <a:lvl8pPr marL="3870564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8pPr>
    <a:lvl9pPr marL="4423501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CDE"/>
    <a:srgbClr val="B0C8DE"/>
    <a:srgbClr val="BFE2E4"/>
    <a:srgbClr val="34777A"/>
    <a:srgbClr val="E3F2F3"/>
    <a:srgbClr val="689BB0"/>
    <a:srgbClr val="4E8094"/>
    <a:srgbClr val="385C6B"/>
    <a:srgbClr val="000000"/>
    <a:srgbClr val="249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 autoAdjust="0"/>
    <p:restoredTop sz="92955" autoAdjust="0"/>
  </p:normalViewPr>
  <p:slideViewPr>
    <p:cSldViewPr snapToGrid="0">
      <p:cViewPr varScale="1">
        <p:scale>
          <a:sx n="152" d="100"/>
          <a:sy n="152" d="100"/>
        </p:scale>
        <p:origin x="105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499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DE410-9DE5-476D-9746-271FE1E448CE}" type="datetimeFigureOut">
              <a:rPr lang="de-DE" smtClean="0"/>
              <a:t>22.09.2021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EBE25-9653-42A0-87AD-87E88A929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0519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1pPr>
    <a:lvl2pPr marL="552938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2pPr>
    <a:lvl3pPr marL="1105875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3pPr>
    <a:lvl4pPr marL="1658813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4pPr>
    <a:lvl5pPr marL="2211751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5pPr>
    <a:lvl6pPr marL="2764688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6pPr>
    <a:lvl7pPr marL="3317626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7pPr>
    <a:lvl8pPr marL="3870564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8pPr>
    <a:lvl9pPr marL="4423501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10971213" cy="421632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0" name="Fußzeilenplatzhalter 19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375150" y="2873375"/>
            <a:ext cx="7210425" cy="552450"/>
          </a:xfr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Titel der Präsentation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375150" y="3425825"/>
            <a:ext cx="7210425" cy="860425"/>
          </a:xfrm>
        </p:spPr>
        <p:txBody>
          <a:bodyPr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Untertitel, drei Zeilen möglich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375150" y="4705350"/>
            <a:ext cx="7210425" cy="628650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Name </a:t>
            </a:r>
            <a:r>
              <a:rPr lang="de-DE" dirty="0" err="1" smtClean="0"/>
              <a:t>Autor:in</a:t>
            </a:r>
            <a:r>
              <a:rPr lang="de-DE" dirty="0" smtClean="0"/>
              <a:t>, Funktion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4B9C3029-3818-40D7-8F6F-E0FD8867C477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362450" y="704850"/>
            <a:ext cx="7219950" cy="4552950"/>
          </a:xfrm>
        </p:spPr>
        <p:txBody>
          <a:bodyPr>
            <a:normAutofit fontScale="80000"/>
          </a:bodyPr>
          <a:lstStyle>
            <a:lvl1pPr marL="742950" indent="-742950">
              <a:buFont typeface="+mj-lt"/>
              <a:buAutoNum type="arabicPeriod"/>
              <a:defRPr sz="35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Name erstes Kapitel</a:t>
            </a:r>
          </a:p>
          <a:p>
            <a:pPr lvl="0"/>
            <a:r>
              <a:rPr lang="de-DE" dirty="0" smtClean="0"/>
              <a:t>Name zweites Kapitel</a:t>
            </a:r>
          </a:p>
          <a:p>
            <a:pPr lvl="0"/>
            <a:r>
              <a:rPr lang="de-DE" dirty="0" smtClean="0"/>
              <a:t>Name drittes </a:t>
            </a:r>
            <a:r>
              <a:rPr lang="de-DE" dirty="0" err="1" smtClean="0"/>
              <a:t>Kaptel</a:t>
            </a:r>
            <a:endParaRPr lang="de-DE" dirty="0" smtClean="0"/>
          </a:p>
          <a:p>
            <a:pPr lvl="0"/>
            <a:r>
              <a:rPr lang="de-DE" dirty="0" smtClean="0"/>
              <a:t>Und so weiter</a:t>
            </a:r>
          </a:p>
          <a:p>
            <a:pPr lvl="0"/>
            <a:r>
              <a:rPr lang="de-DE" dirty="0" smtClean="0"/>
              <a:t>Bis alle aufgelistet sind</a:t>
            </a:r>
          </a:p>
        </p:txBody>
      </p:sp>
    </p:spTree>
    <p:extLst>
      <p:ext uri="{BB962C8B-B14F-4D97-AF65-F5344CB8AC3E}">
        <p14:creationId xmlns:p14="http://schemas.microsoft.com/office/powerpoint/2010/main" val="2108076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4B9C3029-3818-40D7-8F6F-E0FD8867C477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362450" y="704850"/>
            <a:ext cx="7219950" cy="4552950"/>
          </a:xfrm>
        </p:spPr>
        <p:txBody>
          <a:bodyPr>
            <a:normAutofit fontScale="80000"/>
          </a:bodyPr>
          <a:lstStyle>
            <a:lvl1pPr marL="742950" indent="-742950">
              <a:buFont typeface="+mj-lt"/>
              <a:buAutoNum type="arabicPeriod"/>
              <a:defRPr sz="35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Name erstes Kapitel</a:t>
            </a:r>
          </a:p>
          <a:p>
            <a:pPr lvl="0"/>
            <a:r>
              <a:rPr lang="de-DE" dirty="0" smtClean="0"/>
              <a:t>Name zweites Kapitel</a:t>
            </a:r>
          </a:p>
          <a:p>
            <a:pPr lvl="0"/>
            <a:r>
              <a:rPr lang="de-DE" dirty="0" smtClean="0"/>
              <a:t>Name drittes </a:t>
            </a:r>
            <a:r>
              <a:rPr lang="de-DE" dirty="0" err="1" smtClean="0"/>
              <a:t>Kaptel</a:t>
            </a:r>
            <a:endParaRPr lang="de-DE" dirty="0" smtClean="0"/>
          </a:p>
          <a:p>
            <a:pPr lvl="0"/>
            <a:r>
              <a:rPr lang="de-DE" dirty="0" smtClean="0"/>
              <a:t>Und so weiter</a:t>
            </a:r>
          </a:p>
          <a:p>
            <a:pPr lvl="0"/>
            <a:r>
              <a:rPr lang="de-DE" dirty="0" smtClean="0"/>
              <a:t>Bis alle aufgelistet sind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380140" y="2873550"/>
            <a:ext cx="7205896" cy="5529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2800"/>
            </a:lvl1pPr>
          </a:lstStyle>
          <a:p>
            <a:endParaRPr lang="de-AT" sz="3000" b="1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subTitle"/>
          </p:nvPr>
        </p:nvSpPr>
        <p:spPr>
          <a:xfrm>
            <a:off x="4375786" y="4554141"/>
            <a:ext cx="7210250" cy="162834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AT" sz="3200" b="0" strike="noStrike" spc="-1">
              <a:latin typeface="Arial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4B9C3029-3818-40D7-8F6F-E0FD8867C477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4375150" y="2873375"/>
            <a:ext cx="7210425" cy="552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4375150" y="3817938"/>
            <a:ext cx="7210425" cy="162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30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30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30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30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4375150" y="2873375"/>
            <a:ext cx="7210425" cy="552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380140" y="2873550"/>
            <a:ext cx="7205896" cy="55294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AT" sz="300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375786" y="4554141"/>
            <a:ext cx="7210250" cy="162834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AT" sz="3200" b="0" strike="noStrike" spc="-1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ftr" idx="10"/>
          </p:nvPr>
        </p:nvSpPr>
        <p:spPr>
          <a:xfrm>
            <a:off x="1132044" y="6267822"/>
            <a:ext cx="3864189" cy="3500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r>
              <a:rPr lang="de-AT" b="1" spc="-1" smtClean="0">
                <a:solidFill>
                  <a:srgbClr val="385C6B"/>
                </a:solidFill>
                <a:latin typeface="Calibri"/>
              </a:rPr>
              <a:t>Präsentation mio42-Design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11"/>
          </p:nvPr>
        </p:nvSpPr>
        <p:spPr>
          <a:xfrm>
            <a:off x="9709455" y="6443718"/>
            <a:ext cx="2177008" cy="1741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PlaceHolder 6"/>
          <p:cNvSpPr>
            <a:spLocks noGrp="1"/>
          </p:cNvSpPr>
          <p:nvPr>
            <p:ph type="sldNum" idx="12"/>
          </p:nvPr>
        </p:nvSpPr>
        <p:spPr>
          <a:xfrm>
            <a:off x="9709455" y="6260856"/>
            <a:ext cx="2177008" cy="2111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092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380140" y="2873550"/>
            <a:ext cx="7205896" cy="55294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AT" sz="300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375786" y="4554141"/>
            <a:ext cx="3518480" cy="162834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AT" sz="20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8070604" y="4554141"/>
            <a:ext cx="3518480" cy="162834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AT" sz="20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ftr" idx="10"/>
          </p:nvPr>
        </p:nvSpPr>
        <p:spPr>
          <a:xfrm>
            <a:off x="1132044" y="6267822"/>
            <a:ext cx="3864189" cy="3500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r>
              <a:rPr lang="de-AT" b="1" spc="-1" smtClean="0">
                <a:solidFill>
                  <a:srgbClr val="385C6B"/>
                </a:solidFill>
                <a:latin typeface="Calibri"/>
              </a:rPr>
              <a:t>Präsentation mio42-Design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dt" idx="11"/>
          </p:nvPr>
        </p:nvSpPr>
        <p:spPr>
          <a:xfrm>
            <a:off x="9709455" y="6443718"/>
            <a:ext cx="2177008" cy="1741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>
          <a:xfrm>
            <a:off x="9709455" y="6260856"/>
            <a:ext cx="2177008" cy="2111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4339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3444972"/>
            <a:ext cx="10971213" cy="2273439"/>
          </a:xfrm>
        </p:spPr>
        <p:txBody>
          <a:bodyPr>
            <a:normAutofit/>
          </a:bodyPr>
          <a:lstStyle>
            <a:lvl1pPr marL="361950" indent="-361950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0" name="Fußzeilenplatzhalter 19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Textplatzhalter 9"/>
          <p:cNvSpPr>
            <a:spLocks noGrp="1"/>
          </p:cNvSpPr>
          <p:nvPr>
            <p:ph type="body" sz="quarter" idx="20" hasCustomPrompt="1"/>
          </p:nvPr>
        </p:nvSpPr>
        <p:spPr>
          <a:xfrm>
            <a:off x="609599" y="1435003"/>
            <a:ext cx="10971213" cy="1657642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tabLst/>
              <a:defRPr sz="2100" b="1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Infobox</a:t>
            </a:r>
          </a:p>
        </p:txBody>
      </p:sp>
    </p:spTree>
    <p:extLst>
      <p:ext uri="{BB962C8B-B14F-4D97-AF65-F5344CB8AC3E}">
        <p14:creationId xmlns:p14="http://schemas.microsoft.com/office/powerpoint/2010/main" val="262560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Abbildu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5136107" cy="4216329"/>
          </a:xfrm>
        </p:spPr>
        <p:txBody>
          <a:bodyPr>
            <a:normAutofit/>
          </a:bodyPr>
          <a:lstStyle>
            <a:lvl1pPr marL="449263" indent="-449263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6454775" y="1501775"/>
            <a:ext cx="5126038" cy="4216400"/>
          </a:xfrm>
        </p:spPr>
        <p:txBody>
          <a:bodyPr>
            <a:normAutofit/>
          </a:bodyPr>
          <a:lstStyle>
            <a:lvl1pPr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idx="17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idx="19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96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5136107" cy="4216329"/>
          </a:xfrm>
        </p:spPr>
        <p:txBody>
          <a:bodyPr>
            <a:normAutofit/>
          </a:bodyPr>
          <a:lstStyle>
            <a:lvl1pPr marL="449263" indent="-449263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5136107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idx="17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idx="19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20"/>
          </p:nvPr>
        </p:nvSpPr>
        <p:spPr>
          <a:xfrm>
            <a:off x="6115050" y="0"/>
            <a:ext cx="6076950" cy="5921477"/>
          </a:xfrm>
        </p:spPr>
        <p:txBody>
          <a:bodyPr/>
          <a:lstStyle>
            <a:lvl1pPr marL="0" indent="0"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415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Abbildu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/>
          </p:nvPr>
        </p:nvSpPr>
        <p:spPr>
          <a:xfrm>
            <a:off x="6444706" y="1501846"/>
            <a:ext cx="5136107" cy="421632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10"/>
          <p:cNvSpPr>
            <a:spLocks noGrp="1"/>
          </p:cNvSpPr>
          <p:nvPr>
            <p:ph sz="quarter" idx="18"/>
          </p:nvPr>
        </p:nvSpPr>
        <p:spPr>
          <a:xfrm>
            <a:off x="609600" y="1515423"/>
            <a:ext cx="5126038" cy="4216400"/>
          </a:xfrm>
        </p:spPr>
        <p:txBody>
          <a:bodyPr>
            <a:normAutofit/>
          </a:bodyPr>
          <a:lstStyle>
            <a:lvl1pPr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3098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/>
          </p:nvPr>
        </p:nvSpPr>
        <p:spPr>
          <a:xfrm>
            <a:off x="609600" y="4053385"/>
            <a:ext cx="10971214" cy="1664790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10"/>
          <p:cNvSpPr>
            <a:spLocks noGrp="1"/>
          </p:cNvSpPr>
          <p:nvPr>
            <p:ph sz="quarter" idx="18"/>
          </p:nvPr>
        </p:nvSpPr>
        <p:spPr>
          <a:xfrm>
            <a:off x="609599" y="1515423"/>
            <a:ext cx="10971213" cy="2392107"/>
          </a:xfrm>
        </p:spPr>
        <p:txBody>
          <a:bodyPr>
            <a:normAutofit/>
          </a:bodyPr>
          <a:lstStyle>
            <a:lvl1pPr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8582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77970" y="2674962"/>
            <a:ext cx="5302843" cy="3043213"/>
          </a:xfrm>
        </p:spPr>
        <p:txBody>
          <a:bodyPr>
            <a:normAutofit/>
          </a:bodyPr>
          <a:lstStyle>
            <a:lvl1pPr marL="252000" indent="-252000">
              <a:spcBef>
                <a:spcPts val="600"/>
              </a:spcBef>
              <a:spcAft>
                <a:spcPts val="600"/>
              </a:spcAft>
              <a:defRPr lang="de-DE" sz="2100" kern="1200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37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marL="342900" lvl="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SzPct val="100000"/>
              <a:buFont typeface="Symbol" panose="05050102010706020507" pitchFamily="18" charset="2"/>
              <a:buChar char="+"/>
            </a:pPr>
            <a:r>
              <a:rPr lang="de-DE" dirty="0" smtClean="0"/>
              <a:t>Positiv</a:t>
            </a:r>
          </a:p>
          <a:p>
            <a:pPr marL="355600" lvl="1" indent="-355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</a:pPr>
            <a:r>
              <a:rPr lang="de-DE" dirty="0" smtClean="0"/>
              <a:t>Negativ</a:t>
            </a:r>
          </a:p>
          <a:p>
            <a:pPr marL="342900" lvl="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SzPct val="100000"/>
              <a:buFont typeface="Symbol" panose="05050102010706020507" pitchFamily="18" charset="2"/>
              <a:buChar char="+"/>
            </a:pPr>
            <a:r>
              <a:rPr lang="de-DE" dirty="0" smtClean="0"/>
              <a:t>Positiv</a:t>
            </a:r>
          </a:p>
          <a:p>
            <a:pPr marL="355600" lvl="1" indent="-355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</a:pPr>
            <a:r>
              <a:rPr lang="de-DE" dirty="0" smtClean="0"/>
              <a:t>Negativ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688609"/>
            <a:ext cx="5313528" cy="3043213"/>
          </a:xfr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Symbol" panose="05050102010706020507" pitchFamily="18" charset="2"/>
              <a:buChar char="+"/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55600" indent="-3556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Positiv</a:t>
            </a:r>
          </a:p>
          <a:p>
            <a:pPr lvl="1"/>
            <a:r>
              <a:rPr lang="de-DE" dirty="0" smtClean="0"/>
              <a:t>Negativ</a:t>
            </a:r>
          </a:p>
          <a:p>
            <a:pPr lvl="0"/>
            <a:r>
              <a:rPr lang="de-DE" dirty="0" smtClean="0"/>
              <a:t>Positiv</a:t>
            </a:r>
          </a:p>
          <a:p>
            <a:pPr lvl="1"/>
            <a:r>
              <a:rPr lang="de-DE" dirty="0" smtClean="0"/>
              <a:t>Negativ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20"/>
          </p:nvPr>
        </p:nvSpPr>
        <p:spPr>
          <a:xfrm>
            <a:off x="609600" y="1435003"/>
            <a:ext cx="5313528" cy="1021593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0" indent="0">
              <a:buNone/>
              <a:tabLst/>
              <a:defRPr sz="21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endParaRPr lang="de-DE" dirty="0" smtClean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1"/>
          </p:nvPr>
        </p:nvSpPr>
        <p:spPr>
          <a:xfrm>
            <a:off x="6267285" y="1435003"/>
            <a:ext cx="5313528" cy="1021593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177800" indent="0">
              <a:buNone/>
              <a:tabLst>
                <a:tab pos="5118100" algn="r"/>
              </a:tabLst>
              <a:defRPr lang="de-DE" sz="2100" b="1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4377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5"/>
          <p:cNvSpPr>
            <a:spLocks noGrp="1"/>
          </p:cNvSpPr>
          <p:nvPr>
            <p:ph type="ftr"/>
          </p:nvPr>
        </p:nvSpPr>
        <p:spPr>
          <a:xfrm>
            <a:off x="1132044" y="6267822"/>
            <a:ext cx="3864189" cy="3500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r>
              <a:rPr lang="de-AT" b="1" spc="-1" smtClean="0">
                <a:solidFill>
                  <a:srgbClr val="385C6B"/>
                </a:solidFill>
                <a:latin typeface="Calibri"/>
              </a:rPr>
              <a:t>Präsentation mio42-Design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10"/>
          </p:nvPr>
        </p:nvSpPr>
        <p:spPr>
          <a:xfrm>
            <a:off x="9709455" y="6443718"/>
            <a:ext cx="2177008" cy="1741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PlaceHolder 6"/>
          <p:cNvSpPr>
            <a:spLocks noGrp="1"/>
          </p:cNvSpPr>
          <p:nvPr>
            <p:ph type="sldNum" idx="11"/>
          </p:nvPr>
        </p:nvSpPr>
        <p:spPr>
          <a:xfrm>
            <a:off x="9709455" y="6260856"/>
            <a:ext cx="2177008" cy="2111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7388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756" y="5921919"/>
            <a:ext cx="12191244" cy="936081"/>
          </a:xfrm>
          <a:prstGeom prst="rect">
            <a:avLst/>
          </a:prstGeom>
          <a:solidFill>
            <a:srgbClr val="BDDEE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PlaceHolder 2"/>
          <p:cNvSpPr>
            <a:spLocks noGrp="1"/>
          </p:cNvSpPr>
          <p:nvPr>
            <p:ph type="title"/>
          </p:nvPr>
        </p:nvSpPr>
        <p:spPr>
          <a:xfrm>
            <a:off x="609562" y="609541"/>
            <a:ext cx="10972120" cy="47239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AT" sz="3000" b="1" strike="noStrike" spc="-1" dirty="0">
                <a:solidFill>
                  <a:srgbClr val="385C6B"/>
                </a:solidFill>
                <a:latin typeface="Calibri"/>
              </a:rPr>
              <a:t>Format des Titeltextes durch Klicken bearbeiten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09562" y="1502083"/>
            <a:ext cx="10971684" cy="397681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52000" indent="-252000">
              <a:spcAft>
                <a:spcPts val="1412"/>
              </a:spcAft>
              <a:buClr>
                <a:srgbClr val="239398"/>
              </a:buClr>
              <a:buSzPct val="70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</a:p>
          <a:p>
            <a:pPr marL="504000" lvl="1" indent="-252000">
              <a:spcBef>
                <a:spcPts val="1134"/>
              </a:spcBef>
              <a:buClr>
                <a:srgbClr val="239398"/>
              </a:buClr>
              <a:buSzPct val="70000"/>
              <a:buFont typeface="Wingdings 2" charset="2"/>
              <a:buChar char="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Zweite Gliederungsebene</a:t>
            </a:r>
          </a:p>
          <a:p>
            <a:pPr marL="756000" lvl="2" indent="-252000">
              <a:spcBef>
                <a:spcPts val="850"/>
              </a:spcBef>
              <a:buClr>
                <a:srgbClr val="239398"/>
              </a:buClr>
              <a:buSzPct val="70000"/>
              <a:buFont typeface="Symbol" charset="2"/>
              <a:buChar char="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Dritte Gliederungsebene</a:t>
            </a:r>
          </a:p>
          <a:p>
            <a:pPr marL="864000" lvl="3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Vierte Gliederungsebene</a:t>
            </a:r>
          </a:p>
          <a:p>
            <a:pPr marL="108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Fünfte Gliederungsebene</a:t>
            </a:r>
          </a:p>
          <a:p>
            <a:pPr marL="1296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Sechste Gliederungsebene</a:t>
            </a:r>
          </a:p>
          <a:p>
            <a:pPr marL="1512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Siebte Gliederungsebene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9709455" y="6443718"/>
            <a:ext cx="2177008" cy="1741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1132044" y="6267822"/>
            <a:ext cx="3864189" cy="3500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9709455" y="6260856"/>
            <a:ext cx="2177008" cy="2111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6" name="Grafik 5"/>
          <p:cNvPicPr/>
          <p:nvPr/>
        </p:nvPicPr>
        <p:blipFill>
          <a:blip r:embed="rId10"/>
          <a:stretch/>
        </p:blipFill>
        <p:spPr>
          <a:xfrm>
            <a:off x="304781" y="6182486"/>
            <a:ext cx="609562" cy="448448"/>
          </a:xfrm>
          <a:prstGeom prst="rect">
            <a:avLst/>
          </a:prstGeom>
          <a:ln>
            <a:noFill/>
          </a:ln>
        </p:spPr>
      </p:pic>
      <p:sp>
        <p:nvSpPr>
          <p:cNvPr id="7" name="CustomShape 7"/>
          <p:cNvSpPr/>
          <p:nvPr/>
        </p:nvSpPr>
        <p:spPr>
          <a:xfrm>
            <a:off x="-355288" y="1880434"/>
            <a:ext cx="783723" cy="783695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8"/>
          <p:cNvSpPr/>
          <p:nvPr/>
        </p:nvSpPr>
        <p:spPr>
          <a:xfrm>
            <a:off x="4538626" y="6470712"/>
            <a:ext cx="783723" cy="783695"/>
          </a:xfrm>
          <a:prstGeom prst="ellipse">
            <a:avLst/>
          </a:prstGeom>
          <a:solidFill>
            <a:srgbClr val="23939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0" r:id="rId2"/>
    <p:sldLayoutId id="2147483706" r:id="rId3"/>
    <p:sldLayoutId id="2147483709" r:id="rId4"/>
    <p:sldLayoutId id="2147483707" r:id="rId5"/>
    <p:sldLayoutId id="2147483711" r:id="rId6"/>
    <p:sldLayoutId id="2147483708" r:id="rId7"/>
    <p:sldLayoutId id="2147483715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90000"/>
        </a:lnSpc>
        <a:spcBef>
          <a:spcPts val="1000"/>
        </a:spcBef>
        <a:spcAft>
          <a:spcPts val="1412"/>
        </a:spcAft>
        <a:buClr>
          <a:srgbClr val="239398"/>
        </a:buClr>
        <a:buSzPct val="70000"/>
        <a:buFont typeface="Wingdings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2285778"/>
            <a:ext cx="12186890" cy="4571557"/>
          </a:xfrm>
          <a:prstGeom prst="rect">
            <a:avLst/>
          </a:prstGeom>
          <a:solidFill>
            <a:srgbClr val="385C6B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4380140" y="2873550"/>
            <a:ext cx="7205896" cy="55294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AT" sz="3000" b="1" strike="noStrike" spc="-1" dirty="0">
                <a:solidFill>
                  <a:srgbClr val="FFFFFF"/>
                </a:solidFill>
                <a:latin typeface="Calibri"/>
              </a:rPr>
              <a:t>Format des Titeltextes durch Klicken bearbeiten</a:t>
            </a: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375786" y="3356829"/>
            <a:ext cx="7210250" cy="1549975"/>
          </a:xfrm>
          <a:prstGeom prst="rect">
            <a:avLst/>
          </a:prstGeom>
        </p:spPr>
        <p:txBody>
          <a:bodyPr lIns="0" tIns="0" rIns="0" bIns="0">
            <a:normAutofit fontScale="28000"/>
          </a:bodyPr>
          <a:lstStyle/>
          <a:p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Format des Gliederungstextes durch Klicken bearbeiten</a:t>
            </a:r>
          </a:p>
          <a:p>
            <a:pPr lvl="1">
              <a:spcBef>
                <a:spcPts val="1134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Zweite Gliederungsebene</a:t>
            </a:r>
          </a:p>
          <a:p>
            <a:pPr lvl="2">
              <a:spcBef>
                <a:spcPts val="850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Dritte Gliederungsebene</a:t>
            </a:r>
          </a:p>
          <a:p>
            <a:pPr lvl="3">
              <a:spcBef>
                <a:spcPts val="567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Vierte Gliederungsebene</a:t>
            </a:r>
          </a:p>
          <a:p>
            <a:pPr lvl="4">
              <a:spcBef>
                <a:spcPts val="283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Fünfte Gliederungsebene</a:t>
            </a:r>
          </a:p>
          <a:p>
            <a:pPr lvl="5">
              <a:spcBef>
                <a:spcPts val="283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Sechste Gliederungsebene</a:t>
            </a:r>
          </a:p>
          <a:p>
            <a:pPr lvl="6">
              <a:spcBef>
                <a:spcPts val="283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Siebte Gliederungsebene</a:t>
            </a:r>
          </a:p>
        </p:txBody>
      </p:sp>
      <p:pic>
        <p:nvPicPr>
          <p:cNvPr id="48" name="Grafik 47"/>
          <p:cNvPicPr/>
          <p:nvPr/>
        </p:nvPicPr>
        <p:blipFill>
          <a:blip r:embed="rId5"/>
          <a:stretch/>
        </p:blipFill>
        <p:spPr>
          <a:xfrm>
            <a:off x="8142010" y="609541"/>
            <a:ext cx="3439672" cy="883834"/>
          </a:xfrm>
          <a:prstGeom prst="rect">
            <a:avLst/>
          </a:prstGeom>
          <a:ln>
            <a:noFill/>
          </a:ln>
        </p:spPr>
      </p:pic>
      <p:pic>
        <p:nvPicPr>
          <p:cNvPr id="49" name="Grafik 48"/>
          <p:cNvPicPr/>
          <p:nvPr/>
        </p:nvPicPr>
        <p:blipFill>
          <a:blip r:embed="rId6"/>
          <a:stretch/>
        </p:blipFill>
        <p:spPr>
          <a:xfrm>
            <a:off x="-988362" y="1436775"/>
            <a:ext cx="6313323" cy="6726719"/>
          </a:xfrm>
          <a:prstGeom prst="rect">
            <a:avLst/>
          </a:prstGeom>
          <a:ln>
            <a:noFill/>
          </a:ln>
        </p:spPr>
      </p:pic>
      <p:sp>
        <p:nvSpPr>
          <p:cNvPr id="50" name="PlaceHolder 4"/>
          <p:cNvSpPr>
            <a:spLocks noGrp="1"/>
          </p:cNvSpPr>
          <p:nvPr>
            <p:ph type="ftr"/>
          </p:nvPr>
        </p:nvSpPr>
        <p:spPr>
          <a:xfrm>
            <a:off x="4397556" y="5211575"/>
            <a:ext cx="7188480" cy="69661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2000" b="0" strike="noStrike" spc="-1" smtClean="0">
                <a:solidFill>
                  <a:srgbClr val="FFFFFF"/>
                </a:solidFill>
                <a:latin typeface="Calibri"/>
              </a:rPr>
              <a:t>Präsentation mio42-Design --&gt; Text unter "Einfügen"/"Kopf und Fußzeile" ändern</a:t>
            </a:r>
            <a:endParaRPr lang="de-AT" sz="20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dt"/>
          </p:nvPr>
        </p:nvSpPr>
        <p:spPr>
          <a:xfrm>
            <a:off x="4397556" y="4819727"/>
            <a:ext cx="7188480" cy="108846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2000" b="0" strike="noStrike" spc="-1" smtClean="0">
                <a:latin typeface="Calibri"/>
              </a:rPr>
              <a:t>14. August 2020</a:t>
            </a:r>
            <a:endParaRPr lang="de-AT" sz="2000" b="0" strike="noStrike" spc="-1"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716" r:id="rId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93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0" y="5921254"/>
            <a:ext cx="12191244" cy="936081"/>
          </a:xfrm>
          <a:prstGeom prst="rect">
            <a:avLst/>
          </a:prstGeom>
          <a:solidFill>
            <a:srgbClr val="BDDEE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PlaceHolder 2"/>
          <p:cNvSpPr>
            <a:spLocks noGrp="1"/>
          </p:cNvSpPr>
          <p:nvPr>
            <p:ph type="title"/>
          </p:nvPr>
        </p:nvSpPr>
        <p:spPr>
          <a:xfrm>
            <a:off x="609562" y="609541"/>
            <a:ext cx="2002847" cy="47457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AT" sz="3000" b="1" strike="noStrike" spc="-1">
                <a:solidFill>
                  <a:srgbClr val="FFFFFF"/>
                </a:solidFill>
                <a:latin typeface="Arial"/>
              </a:rPr>
              <a:t>Format des Titeltextes durch Klicken bearbeiten</a:t>
            </a:r>
          </a:p>
        </p:txBody>
      </p:sp>
      <p:pic>
        <p:nvPicPr>
          <p:cNvPr id="94" name="Grafik 93"/>
          <p:cNvPicPr/>
          <p:nvPr/>
        </p:nvPicPr>
        <p:blipFill>
          <a:blip r:embed="rId4"/>
          <a:stretch/>
        </p:blipFill>
        <p:spPr>
          <a:xfrm>
            <a:off x="-988362" y="1436775"/>
            <a:ext cx="6313323" cy="6731073"/>
          </a:xfrm>
          <a:prstGeom prst="rect">
            <a:avLst/>
          </a:prstGeom>
          <a:ln>
            <a:noFill/>
          </a:ln>
        </p:spPr>
      </p:pic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354016" y="548587"/>
            <a:ext cx="7210250" cy="4676049"/>
          </a:xfrm>
          <a:prstGeom prst="rect">
            <a:avLst/>
          </a:prstGeom>
        </p:spPr>
        <p:txBody>
          <a:bodyPr lIns="0" tIns="0" rIns="0" bIns="0">
            <a:normAutofit fontScale="80000"/>
          </a:bodyPr>
          <a:lstStyle/>
          <a:p>
            <a:pPr marL="360000" indent="-360000">
              <a:spcAft>
                <a:spcPts val="1698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Format des Gliederungstextes durch Klicken bearbeiten</a:t>
            </a:r>
          </a:p>
          <a:p>
            <a:pPr marL="864000" lvl="1" indent="-324000">
              <a:spcAft>
                <a:spcPts val="1701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Zweite Gliederungsebene</a:t>
            </a:r>
          </a:p>
          <a:p>
            <a:pPr marL="1296000" lvl="2" indent="-288000">
              <a:spcAft>
                <a:spcPts val="1701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Dritte Gliederungsebene</a:t>
            </a:r>
          </a:p>
          <a:p>
            <a:pPr marL="1728000" lvl="3" indent="-216000">
              <a:spcAft>
                <a:spcPts val="1701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Vierte Gliederungsebene</a:t>
            </a:r>
          </a:p>
          <a:p>
            <a:pPr marL="2160000" lvl="4" indent="-216000">
              <a:spcAft>
                <a:spcPts val="1701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Fünfte Gliederungsebene</a:t>
            </a:r>
          </a:p>
          <a:p>
            <a:pPr marL="2592000" lvl="5" indent="-216000">
              <a:spcAft>
                <a:spcPts val="1701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Sechste Gliederungsebene</a:t>
            </a:r>
          </a:p>
          <a:p>
            <a:pPr marL="3024000" lvl="6" indent="-216000">
              <a:spcAft>
                <a:spcPts val="1701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Siebte Gliederungsebene</a:t>
            </a:r>
          </a:p>
        </p:txBody>
      </p:sp>
      <p:sp>
        <p:nvSpPr>
          <p:cNvPr id="91" name="PlaceHolder 4"/>
          <p:cNvSpPr>
            <a:spLocks noGrp="1"/>
          </p:cNvSpPr>
          <p:nvPr>
            <p:ph type="dt"/>
          </p:nvPr>
        </p:nvSpPr>
        <p:spPr>
          <a:xfrm>
            <a:off x="9709455" y="6443718"/>
            <a:ext cx="2177008" cy="1741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92" name="PlaceHolder 5"/>
          <p:cNvSpPr>
            <a:spLocks noGrp="1"/>
          </p:cNvSpPr>
          <p:nvPr>
            <p:ph type="ftr"/>
          </p:nvPr>
        </p:nvSpPr>
        <p:spPr>
          <a:xfrm>
            <a:off x="1132044" y="6269563"/>
            <a:ext cx="3864189" cy="3483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93" name="PlaceHolder 6"/>
          <p:cNvSpPr>
            <a:spLocks noGrp="1"/>
          </p:cNvSpPr>
          <p:nvPr>
            <p:ph type="sldNum"/>
          </p:nvPr>
        </p:nvSpPr>
        <p:spPr>
          <a:xfrm>
            <a:off x="9709455" y="6260856"/>
            <a:ext cx="2177008" cy="21333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fld id="{4B9C3029-3818-40D7-8F6F-E0FD8867C477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95" name="Grafik 94"/>
          <p:cNvPicPr/>
          <p:nvPr/>
        </p:nvPicPr>
        <p:blipFill>
          <a:blip r:embed="rId5"/>
          <a:stretch/>
        </p:blipFill>
        <p:spPr>
          <a:xfrm>
            <a:off x="304781" y="6182486"/>
            <a:ext cx="609562" cy="448448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1698"/>
        </a:spcAft>
        <a:buClr>
          <a:srgbClr val="FFFFFF"/>
        </a:buClr>
        <a:buFont typeface="StarSymbol"/>
        <a:buAutoNum type="arabi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0" y="5921254"/>
            <a:ext cx="12191244" cy="936081"/>
          </a:xfrm>
          <a:prstGeom prst="rect">
            <a:avLst/>
          </a:prstGeom>
          <a:solidFill>
            <a:srgbClr val="BDDEE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8" name="Grafik 137"/>
          <p:cNvPicPr/>
          <p:nvPr/>
        </p:nvPicPr>
        <p:blipFill>
          <a:blip r:embed="rId7"/>
          <a:stretch/>
        </p:blipFill>
        <p:spPr>
          <a:xfrm>
            <a:off x="-988362" y="1436775"/>
            <a:ext cx="6313323" cy="6731073"/>
          </a:xfrm>
          <a:prstGeom prst="rect">
            <a:avLst/>
          </a:prstGeom>
          <a:ln>
            <a:noFill/>
          </a:ln>
        </p:spPr>
      </p:pic>
      <p:sp>
        <p:nvSpPr>
          <p:cNvPr id="133" name="PlaceHolder 2"/>
          <p:cNvSpPr>
            <a:spLocks noGrp="1"/>
          </p:cNvSpPr>
          <p:nvPr>
            <p:ph type="title"/>
          </p:nvPr>
        </p:nvSpPr>
        <p:spPr>
          <a:xfrm>
            <a:off x="4332246" y="2851780"/>
            <a:ext cx="7319100" cy="214645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AT" sz="3000" b="1" strike="noStrike" spc="-1" dirty="0">
                <a:solidFill>
                  <a:srgbClr val="385C6B"/>
                </a:solidFill>
                <a:latin typeface="Calibri"/>
              </a:rPr>
              <a:t>Format des Titeltextes durch Klicken bearbeiten</a:t>
            </a:r>
          </a:p>
        </p:txBody>
      </p:sp>
      <p:sp>
        <p:nvSpPr>
          <p:cNvPr id="135" name="PlaceHolder 4"/>
          <p:cNvSpPr>
            <a:spLocks noGrp="1"/>
          </p:cNvSpPr>
          <p:nvPr>
            <p:ph type="dt"/>
          </p:nvPr>
        </p:nvSpPr>
        <p:spPr>
          <a:xfrm>
            <a:off x="9709455" y="6443718"/>
            <a:ext cx="2177008" cy="1741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36" name="PlaceHolder 5"/>
          <p:cNvSpPr>
            <a:spLocks noGrp="1"/>
          </p:cNvSpPr>
          <p:nvPr>
            <p:ph type="ftr"/>
          </p:nvPr>
        </p:nvSpPr>
        <p:spPr>
          <a:xfrm>
            <a:off x="1132044" y="6269563"/>
            <a:ext cx="3864189" cy="3483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37" name="PlaceHolder 6"/>
          <p:cNvSpPr>
            <a:spLocks noGrp="1"/>
          </p:cNvSpPr>
          <p:nvPr>
            <p:ph type="sldNum"/>
          </p:nvPr>
        </p:nvSpPr>
        <p:spPr>
          <a:xfrm>
            <a:off x="9709455" y="6260856"/>
            <a:ext cx="2177008" cy="21333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139" name="Grafik 138"/>
          <p:cNvPicPr/>
          <p:nvPr/>
        </p:nvPicPr>
        <p:blipFill>
          <a:blip r:embed="rId8"/>
          <a:stretch/>
        </p:blipFill>
        <p:spPr>
          <a:xfrm>
            <a:off x="304781" y="6182486"/>
            <a:ext cx="609562" cy="448448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2" r:id="rId3"/>
    <p:sldLayoutId id="2147483712" r:id="rId4"/>
    <p:sldLayoutId id="2147483714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618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Help-Sessions</a:t>
            </a:r>
          </a:p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Umsetzungsbegleitung für Entwickler/-innen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305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FAQ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10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1" name="Pfeil nach rechts 10"/>
          <p:cNvSpPr/>
          <p:nvPr/>
        </p:nvSpPr>
        <p:spPr>
          <a:xfrm rot="10800000">
            <a:off x="9171039" y="5001694"/>
            <a:ext cx="762000" cy="22274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Pfeil nach rechts 11"/>
          <p:cNvSpPr/>
          <p:nvPr/>
        </p:nvSpPr>
        <p:spPr>
          <a:xfrm>
            <a:off x="2146348" y="2862307"/>
            <a:ext cx="762000" cy="22274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4085" y="1087641"/>
            <a:ext cx="5943600" cy="28860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4138" y="4217718"/>
            <a:ext cx="5973547" cy="154034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35069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FAQs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11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/>
          <a:srcRect b="1641"/>
          <a:stretch/>
        </p:blipFill>
        <p:spPr>
          <a:xfrm>
            <a:off x="4900798" y="1133127"/>
            <a:ext cx="6181725" cy="4693741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  <p:sp>
        <p:nvSpPr>
          <p:cNvPr id="9" name="Pfeil nach rechts 8"/>
          <p:cNvSpPr/>
          <p:nvPr/>
        </p:nvSpPr>
        <p:spPr>
          <a:xfrm>
            <a:off x="420819" y="3055953"/>
            <a:ext cx="621324" cy="199292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 nach rechts 9"/>
          <p:cNvSpPr/>
          <p:nvPr/>
        </p:nvSpPr>
        <p:spPr>
          <a:xfrm>
            <a:off x="3863589" y="2953420"/>
            <a:ext cx="878736" cy="414435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871" y="2624661"/>
            <a:ext cx="2586001" cy="180072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8521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de-AT" spc="-1" dirty="0">
                <a:solidFill>
                  <a:srgbClr val="385C6B"/>
                </a:solidFill>
                <a:latin typeface="Calibri"/>
              </a:rPr>
              <a:t>Zusätzliche </a:t>
            </a:r>
            <a:r>
              <a:rPr lang="de-AT" spc="-1" dirty="0" smtClean="0">
                <a:solidFill>
                  <a:srgbClr val="385C6B"/>
                </a:solidFill>
                <a:latin typeface="Calibri"/>
              </a:rPr>
              <a:t>Informationen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12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Pfeil nach rechts 6"/>
          <p:cNvSpPr/>
          <p:nvPr/>
        </p:nvSpPr>
        <p:spPr>
          <a:xfrm>
            <a:off x="2302138" y="2806700"/>
            <a:ext cx="762000" cy="22274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7899" y="1152774"/>
            <a:ext cx="5267328" cy="2106931"/>
          </a:xfrm>
          <a:prstGeom prst="rect">
            <a:avLst/>
          </a:prstGeom>
          <a:ln w="12700">
            <a:noFill/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612" y="3394235"/>
            <a:ext cx="3914775" cy="2457450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  <p:sp>
        <p:nvSpPr>
          <p:cNvPr id="10" name="Pfeil nach rechts 9"/>
          <p:cNvSpPr/>
          <p:nvPr/>
        </p:nvSpPr>
        <p:spPr>
          <a:xfrm>
            <a:off x="3247899" y="4995464"/>
            <a:ext cx="762000" cy="22274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Pfeil nach rechts 10"/>
          <p:cNvSpPr/>
          <p:nvPr/>
        </p:nvSpPr>
        <p:spPr>
          <a:xfrm>
            <a:off x="3247899" y="5616124"/>
            <a:ext cx="762000" cy="22274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349" y="2622795"/>
            <a:ext cx="4081743" cy="59055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25400" dist="38100" dir="5400000" sx="101000" sy="101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4255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13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Das MIO „[MIO-Name]!“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8964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>
          <a:xfrm>
            <a:off x="609601" y="1502083"/>
            <a:ext cx="7960468" cy="4216329"/>
          </a:xfrm>
        </p:spPr>
        <p:txBody>
          <a:bodyPr/>
          <a:lstStyle/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Richtlinie des Gemeinsamen Bundesausschusses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Dokumentation der Geburt und speziellen Neugeborenen-Screenings bis zu Untersuchungen im Alter von etwa fünf Jahren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Seit 1971 in Papierform und jetzt auch digital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Ziel der Digitalisierung: semantische und syntaktische Interoperabilität durch eine inhalt- und strukturerhaltene elektronische Version des analogen </a:t>
            </a:r>
            <a:r>
              <a:rPr lang="de-DE" spc="-1" dirty="0" smtClean="0">
                <a:solidFill>
                  <a:srgbClr val="000000"/>
                </a:solidFill>
                <a:latin typeface="Calibri"/>
              </a:rPr>
              <a:t>Dokuments</a:t>
            </a:r>
            <a:endParaRPr lang="de-D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de-AT" spc="-1" dirty="0">
                <a:solidFill>
                  <a:srgbClr val="385C6B"/>
                </a:solidFill>
                <a:latin typeface="Calibri"/>
              </a:rPr>
              <a:t>Das MIO „Kinderuntersuchungsheft</a:t>
            </a:r>
            <a:r>
              <a:rPr lang="de-AT" spc="-1" dirty="0" smtClean="0">
                <a:solidFill>
                  <a:srgbClr val="385C6B"/>
                </a:solidFill>
                <a:latin typeface="Calibri"/>
              </a:rPr>
              <a:t>“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14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4124" y="1081934"/>
            <a:ext cx="3407876" cy="483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006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>
          <a:xfrm>
            <a:off x="609601" y="1502083"/>
            <a:ext cx="7960468" cy="4216329"/>
          </a:xfrm>
        </p:spPr>
        <p:txBody>
          <a:bodyPr/>
          <a:lstStyle/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Richtlinie des Gemeinsamen Bundesausschusses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Dokumentation der Ergebnisse der Vorsorgeuntersuchungen während der Schwangerschaft und nach der Entbindung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Seit 1961 in Papierform und jetzt auch digital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Ziel der Digitalisierung: semantische und syntaktische Interoperabilität durch eine inhalt- und strukturerhaltene elektronische Version des analogen </a:t>
            </a:r>
            <a:r>
              <a:rPr lang="de-DE" spc="-1" dirty="0" smtClean="0">
                <a:solidFill>
                  <a:srgbClr val="000000"/>
                </a:solidFill>
                <a:latin typeface="Calibri"/>
              </a:rPr>
              <a:t>Dokuments</a:t>
            </a:r>
            <a:endParaRPr lang="de-D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de-AT" spc="-1" dirty="0">
                <a:solidFill>
                  <a:srgbClr val="385C6B"/>
                </a:solidFill>
                <a:latin typeface="Calibri"/>
              </a:rPr>
              <a:t>Das MIO „Mutterpass</a:t>
            </a:r>
            <a:r>
              <a:rPr lang="de-AT" spc="-1" dirty="0" smtClean="0">
                <a:solidFill>
                  <a:srgbClr val="385C6B"/>
                </a:solidFill>
                <a:latin typeface="Calibri"/>
              </a:rPr>
              <a:t>“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15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8750" y="1081934"/>
            <a:ext cx="3453249" cy="483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800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de-AT" spc="-1" dirty="0">
                <a:solidFill>
                  <a:srgbClr val="385C6B"/>
                </a:solidFill>
                <a:latin typeface="Calibri"/>
              </a:rPr>
              <a:t>Das MIO „Impfpass</a:t>
            </a:r>
            <a:r>
              <a:rPr lang="de-AT" spc="-1" dirty="0" smtClean="0">
                <a:solidFill>
                  <a:srgbClr val="385C6B"/>
                </a:solidFill>
                <a:latin typeface="Calibri"/>
              </a:rPr>
              <a:t>“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16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TextShape 2"/>
          <p:cNvSpPr txBox="1"/>
          <p:nvPr/>
        </p:nvSpPr>
        <p:spPr>
          <a:xfrm>
            <a:off x="609755" y="1509386"/>
            <a:ext cx="7876519" cy="41869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marL="304769" indent="-304769">
              <a:lnSpc>
                <a:spcPct val="115000"/>
              </a:lnSpc>
              <a:spcAft>
                <a:spcPts val="726"/>
              </a:spcAft>
              <a:buClr>
                <a:srgbClr val="239398"/>
              </a:buClr>
              <a:buSzPct val="70000"/>
              <a:buFont typeface="Wingdings" charset="2"/>
              <a:buChar char=""/>
            </a:pPr>
            <a:r>
              <a:rPr lang="de-DE" sz="2100" spc="-1" dirty="0" smtClean="0">
                <a:solidFill>
                  <a:srgbClr val="000000"/>
                </a:solidFill>
                <a:latin typeface="Calibri"/>
              </a:rPr>
              <a:t>Rechtlich festgehalten in § </a:t>
            </a:r>
            <a:r>
              <a:rPr lang="de-DE" sz="2100" spc="-1" dirty="0">
                <a:solidFill>
                  <a:srgbClr val="000000"/>
                </a:solidFill>
                <a:latin typeface="Calibri"/>
              </a:rPr>
              <a:t>22 </a:t>
            </a:r>
            <a:r>
              <a:rPr lang="de-DE" sz="2100" spc="-1" dirty="0" smtClean="0">
                <a:solidFill>
                  <a:srgbClr val="000000"/>
                </a:solidFill>
                <a:latin typeface="Calibri"/>
              </a:rPr>
              <a:t>Infektionsschutzgesetz und von der WHO standardisiert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  <a:buClr>
                <a:srgbClr val="239398"/>
              </a:buClr>
              <a:buSzPct val="70000"/>
              <a:buFont typeface="Wingdings" charset="2"/>
              <a:buChar char=""/>
            </a:pPr>
            <a:r>
              <a:rPr lang="de-DE" sz="2100" spc="-1" dirty="0" smtClean="0">
                <a:solidFill>
                  <a:srgbClr val="000000"/>
                </a:solidFill>
                <a:latin typeface="Calibri"/>
              </a:rPr>
              <a:t>Dokumentation </a:t>
            </a:r>
            <a:r>
              <a:rPr lang="de-DE" sz="2100" spc="-1" dirty="0">
                <a:solidFill>
                  <a:srgbClr val="000000"/>
                </a:solidFill>
                <a:latin typeface="Calibri"/>
              </a:rPr>
              <a:t>der durchgeführten </a:t>
            </a:r>
            <a:r>
              <a:rPr lang="de-DE" sz="2100" spc="-1" dirty="0" smtClean="0">
                <a:solidFill>
                  <a:srgbClr val="000000"/>
                </a:solidFill>
                <a:latin typeface="Calibri"/>
              </a:rPr>
              <a:t>Impfungen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  <a:buClr>
                <a:srgbClr val="239398"/>
              </a:buClr>
              <a:buSzPct val="70000"/>
              <a:buFont typeface="Wingdings" charset="2"/>
              <a:buChar char=""/>
            </a:pPr>
            <a:r>
              <a:rPr lang="de-DE" sz="2100" spc="-1" dirty="0" smtClean="0">
                <a:solidFill>
                  <a:srgbClr val="000000"/>
                </a:solidFill>
                <a:latin typeface="Calibri"/>
              </a:rPr>
              <a:t>Bisher Papierform </a:t>
            </a:r>
            <a:r>
              <a:rPr lang="de-DE" sz="2100" spc="-1" dirty="0">
                <a:solidFill>
                  <a:srgbClr val="000000"/>
                </a:solidFill>
                <a:latin typeface="Calibri"/>
              </a:rPr>
              <a:t>und jetzt auch digital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  <a:buClr>
                <a:srgbClr val="239398"/>
              </a:buClr>
              <a:buSzPct val="70000"/>
              <a:buFont typeface="Wingdings" charset="2"/>
              <a:buChar char=""/>
            </a:pPr>
            <a:r>
              <a:rPr lang="de-DE" sz="2100" spc="-1" dirty="0">
                <a:solidFill>
                  <a:srgbClr val="000000"/>
                </a:solidFill>
                <a:latin typeface="Calibri"/>
              </a:rPr>
              <a:t>Ziel der Digitalisierung: semantische und syntaktische Interoperabilität durch eine inhalt- und strukturerhaltene elektronische Version des analogen Dokuments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4532" y="1239745"/>
            <a:ext cx="3377468" cy="467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01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>
          <a:xfrm>
            <a:off x="609600" y="1408139"/>
            <a:ext cx="10971213" cy="4266418"/>
          </a:xfrm>
        </p:spPr>
        <p:txBody>
          <a:bodyPr>
            <a:normAutofit/>
          </a:bodyPr>
          <a:lstStyle/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Eingeführt durch das „Gesundheitsreform-Gesetz“ und den Bundesmantelvertrag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Dokumentation der Durchführung von zahnärztlichen Vorsorgeuntersuchungen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Seit 1989 in Papierform und jetzt auch digital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Ziel der Digitalisierung: semantische und syntaktische Interoperabilität durch eine inhalt- und strukturerhaltene elektronische Version des analogen Dokuments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de-AT" spc="-1" dirty="0">
                <a:solidFill>
                  <a:srgbClr val="385C6B"/>
                </a:solidFill>
                <a:latin typeface="Calibri"/>
              </a:rPr>
              <a:t>Das MIO „Zahnärztliches Bonusheft“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17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853" y="3515151"/>
            <a:ext cx="6935769" cy="240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228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525294" y="612843"/>
            <a:ext cx="11079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  <a:endParaRPr lang="de-DE" sz="3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4362450" y="1643974"/>
            <a:ext cx="7219950" cy="3613826"/>
          </a:xfrm>
        </p:spPr>
        <p:txBody>
          <a:bodyPr>
            <a:normAutofit fontScale="95000"/>
          </a:bodyPr>
          <a:lstStyle/>
          <a:p>
            <a:r>
              <a:rPr lang="de-DE" dirty="0" smtClean="0"/>
              <a:t>Organisatorisches</a:t>
            </a:r>
          </a:p>
          <a:p>
            <a:r>
              <a:rPr lang="de-DE" b="1" dirty="0" smtClean="0"/>
              <a:t>MIOs in der </a:t>
            </a:r>
            <a:r>
              <a:rPr lang="de-DE" b="1" dirty="0" err="1" smtClean="0"/>
              <a:t>ePA</a:t>
            </a:r>
            <a:endParaRPr lang="de-DE" b="1" dirty="0" smtClean="0"/>
          </a:p>
          <a:p>
            <a:r>
              <a:rPr lang="de-DE" dirty="0" smtClean="0"/>
              <a:t>[MIO-Name]</a:t>
            </a:r>
          </a:p>
          <a:p>
            <a:r>
              <a:rPr lang="de-DE" dirty="0" smtClean="0"/>
              <a:t>Q&amp;A-Runde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9726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525294" y="612843"/>
            <a:ext cx="11079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  <a:endParaRPr lang="de-DE" sz="3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4362450" y="1643974"/>
            <a:ext cx="7219950" cy="3613826"/>
          </a:xfrm>
        </p:spPr>
        <p:txBody>
          <a:bodyPr>
            <a:normAutofit fontScale="95000"/>
          </a:bodyPr>
          <a:lstStyle/>
          <a:p>
            <a:r>
              <a:rPr lang="de-DE" dirty="0" smtClean="0"/>
              <a:t>Organisatorisches</a:t>
            </a:r>
          </a:p>
          <a:p>
            <a:r>
              <a:rPr lang="de-DE" dirty="0" smtClean="0"/>
              <a:t>MIOs in der </a:t>
            </a:r>
            <a:r>
              <a:rPr lang="de-DE" dirty="0" err="1" smtClean="0"/>
              <a:t>ePA</a:t>
            </a:r>
            <a:endParaRPr lang="de-DE" dirty="0" smtClean="0"/>
          </a:p>
          <a:p>
            <a:r>
              <a:rPr lang="de-DE" b="1" dirty="0" smtClean="0"/>
              <a:t>[MIO-Name]</a:t>
            </a:r>
          </a:p>
          <a:p>
            <a:r>
              <a:rPr lang="de-DE" dirty="0" smtClean="0"/>
              <a:t>Q&amp;A-Runde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3712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4362450" y="1643974"/>
            <a:ext cx="7219950" cy="3613826"/>
          </a:xfrm>
        </p:spPr>
        <p:txBody>
          <a:bodyPr>
            <a:normAutofit fontScale="95000"/>
          </a:bodyPr>
          <a:lstStyle/>
          <a:p>
            <a:r>
              <a:rPr lang="de-DE" b="1" dirty="0" smtClean="0"/>
              <a:t>Organisatorisches</a:t>
            </a:r>
          </a:p>
          <a:p>
            <a:r>
              <a:rPr lang="de-DE" dirty="0" smtClean="0"/>
              <a:t>MIOs in der </a:t>
            </a:r>
            <a:r>
              <a:rPr lang="de-DE" dirty="0" err="1" smtClean="0"/>
              <a:t>ePA</a:t>
            </a:r>
            <a:endParaRPr lang="de-DE" dirty="0" smtClean="0"/>
          </a:p>
          <a:p>
            <a:r>
              <a:rPr lang="de-DE" dirty="0" smtClean="0"/>
              <a:t>[MIO-Name]</a:t>
            </a:r>
          </a:p>
          <a:p>
            <a:r>
              <a:rPr lang="de-DE" dirty="0" smtClean="0"/>
              <a:t>Q&amp;A-Runde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525294" y="612843"/>
            <a:ext cx="11079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  <a:endParaRPr lang="de-DE" sz="3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5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20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Aufbau des MIOs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5726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21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Besonderheiten des MIOs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5526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22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Einbindung in die </a:t>
            </a:r>
            <a:r>
              <a:rPr lang="de-DE" dirty="0" err="1" smtClean="0"/>
              <a:t>ePA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470018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23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Operationalisierungshinweise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3337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525294" y="612843"/>
            <a:ext cx="11079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  <a:endParaRPr lang="de-DE" sz="3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4362450" y="1643974"/>
            <a:ext cx="7219950" cy="3613826"/>
          </a:xfrm>
        </p:spPr>
        <p:txBody>
          <a:bodyPr>
            <a:normAutofit fontScale="95000"/>
          </a:bodyPr>
          <a:lstStyle/>
          <a:p>
            <a:r>
              <a:rPr lang="de-DE" dirty="0" smtClean="0"/>
              <a:t>Organisatorisches</a:t>
            </a:r>
          </a:p>
          <a:p>
            <a:r>
              <a:rPr lang="de-DE" dirty="0" smtClean="0"/>
              <a:t>MIOs in der </a:t>
            </a:r>
            <a:r>
              <a:rPr lang="de-DE" dirty="0" err="1" smtClean="0"/>
              <a:t>ePA</a:t>
            </a:r>
            <a:endParaRPr lang="de-DE" dirty="0" smtClean="0"/>
          </a:p>
          <a:p>
            <a:r>
              <a:rPr lang="de-DE" dirty="0" smtClean="0"/>
              <a:t>[MIO-Name]</a:t>
            </a:r>
          </a:p>
          <a:p>
            <a:r>
              <a:rPr lang="de-DE" b="1" dirty="0" smtClean="0"/>
              <a:t>Q&amp;A-Runde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4916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3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Ablauf der Veranstaltungsreihe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3431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21. Mai </a:t>
            </a:r>
            <a:r>
              <a:rPr lang="de-DE" spc="-1" dirty="0" smtClean="0">
                <a:solidFill>
                  <a:srgbClr val="000000"/>
                </a:solidFill>
                <a:latin typeface="Calibri"/>
              </a:rPr>
              <a:t>14:00-16:00 </a:t>
            </a:r>
            <a:r>
              <a:rPr lang="de-DE" spc="-1" dirty="0">
                <a:solidFill>
                  <a:srgbClr val="000000"/>
                </a:solidFill>
                <a:latin typeface="Calibri"/>
              </a:rPr>
              <a:t>Uhr: 	Kinderuntersuchungsheft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27. Mai 12:30-14:30 Uhr: 	Mutterpass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3. Juni 12:30-14:30 Uhr: 	Impfpass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10. Juni 12:30-14:30 Uhr: 	Zahnärztliches Bonusheft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Terminplanung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4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385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5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Allgemeine </a:t>
            </a:r>
            <a:r>
              <a:rPr lang="de-DE" dirty="0" smtClean="0"/>
              <a:t>Informationen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9745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Aft>
                <a:spcPts val="726"/>
              </a:spcAft>
              <a:buNone/>
            </a:pPr>
            <a:r>
              <a:rPr lang="de-DE" b="1" spc="-1" dirty="0">
                <a:solidFill>
                  <a:srgbClr val="385C6B"/>
                </a:solidFill>
                <a:latin typeface="Calibri"/>
              </a:rPr>
              <a:t>Ablauf: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Einführung zum Thema „MIOs in der </a:t>
            </a:r>
            <a:r>
              <a:rPr lang="de-DE" spc="-1" dirty="0" err="1">
                <a:solidFill>
                  <a:srgbClr val="000000"/>
                </a:solidFill>
                <a:latin typeface="Calibri"/>
              </a:rPr>
              <a:t>ePA</a:t>
            </a:r>
            <a:r>
              <a:rPr lang="de-DE" spc="-1" dirty="0">
                <a:solidFill>
                  <a:srgbClr val="000000"/>
                </a:solidFill>
                <a:latin typeface="Calibri"/>
              </a:rPr>
              <a:t>“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Vorstellung des MIOs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Q&amp;A-Runde</a:t>
            </a:r>
          </a:p>
          <a:p>
            <a:pPr>
              <a:lnSpc>
                <a:spcPct val="115000"/>
              </a:lnSpc>
              <a:spcAft>
                <a:spcPts val="726"/>
              </a:spcAft>
            </a:pPr>
            <a:endParaRPr lang="de-DE" spc="-1" dirty="0">
              <a:solidFill>
                <a:srgbClr val="000000"/>
              </a:solidFill>
              <a:latin typeface="Calibri"/>
            </a:endParaRPr>
          </a:p>
          <a:p>
            <a:pPr marL="0" indent="0">
              <a:lnSpc>
                <a:spcPct val="115000"/>
              </a:lnSpc>
              <a:spcAft>
                <a:spcPts val="726"/>
              </a:spcAft>
              <a:buNone/>
            </a:pPr>
            <a:r>
              <a:rPr lang="de-DE" b="1" spc="-1" dirty="0">
                <a:solidFill>
                  <a:srgbClr val="385C6B"/>
                </a:solidFill>
                <a:latin typeface="Calibri"/>
              </a:rPr>
              <a:t>Ziel der Veranstaltung: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Umsetzungsunterstützung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Veranstaltungen sind gezielt an Entwickler/-innen gerichtet</a:t>
            </a:r>
          </a:p>
          <a:p>
            <a:pPr marL="304769" indent="-304769">
              <a:lnSpc>
                <a:spcPct val="115000"/>
              </a:lnSpc>
              <a:spcAft>
                <a:spcPts val="726"/>
              </a:spcAft>
            </a:pPr>
            <a:r>
              <a:rPr lang="de-DE" spc="-1" dirty="0">
                <a:solidFill>
                  <a:srgbClr val="000000"/>
                </a:solidFill>
                <a:latin typeface="Calibri"/>
              </a:rPr>
              <a:t>Fragen werden für FAQ-Seiten protokolliert</a:t>
            </a:r>
          </a:p>
          <a:p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Allgemeine Informationen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6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2452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7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Umsetzungsunterstützung </a:t>
            </a:r>
            <a:r>
              <a:rPr lang="de-DE" dirty="0" smtClean="0"/>
              <a:t>online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3125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Support-Formular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8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8" name="Pfeil nach rechts 7"/>
          <p:cNvSpPr/>
          <p:nvPr/>
        </p:nvSpPr>
        <p:spPr>
          <a:xfrm rot="10800000">
            <a:off x="9171039" y="5173148"/>
            <a:ext cx="762000" cy="22274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Pfeil nach rechts 8"/>
          <p:cNvSpPr/>
          <p:nvPr/>
        </p:nvSpPr>
        <p:spPr>
          <a:xfrm>
            <a:off x="2146348" y="3604215"/>
            <a:ext cx="762000" cy="22274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4085" y="1087641"/>
            <a:ext cx="5943600" cy="28860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4138" y="4217718"/>
            <a:ext cx="5973547" cy="154034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26406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Support-Formular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14. August 2020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Präsentation mio42-Design --&gt; Text unter "Einfügen"/"Kopf und Fußzeile" ändern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9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7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632" y="1245106"/>
            <a:ext cx="5259148" cy="4356000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39079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io42-Farben">
      <a:dk1>
        <a:sysClr val="windowText" lastClr="000000"/>
      </a:dk1>
      <a:lt1>
        <a:sysClr val="window" lastClr="FFFFFF"/>
      </a:lt1>
      <a:dk2>
        <a:srgbClr val="385C6B"/>
      </a:dk2>
      <a:lt2>
        <a:srgbClr val="91C9CC"/>
      </a:lt2>
      <a:accent1>
        <a:srgbClr val="385C6B"/>
      </a:accent1>
      <a:accent2>
        <a:srgbClr val="249499"/>
      </a:accent2>
      <a:accent3>
        <a:srgbClr val="91C9CC"/>
      </a:accent3>
      <a:accent4>
        <a:srgbClr val="FFCC00"/>
      </a:accent4>
      <a:accent5>
        <a:srgbClr val="95ACBA"/>
      </a:accent5>
      <a:accent6>
        <a:srgbClr val="5372AB"/>
      </a:accent6>
      <a:hlink>
        <a:srgbClr val="249499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mio42-Farben">
      <a:dk1>
        <a:sysClr val="windowText" lastClr="000000"/>
      </a:dk1>
      <a:lt1>
        <a:sysClr val="window" lastClr="FFFFFF"/>
      </a:lt1>
      <a:dk2>
        <a:srgbClr val="385C6B"/>
      </a:dk2>
      <a:lt2>
        <a:srgbClr val="91C9CC"/>
      </a:lt2>
      <a:accent1>
        <a:srgbClr val="385C6B"/>
      </a:accent1>
      <a:accent2>
        <a:srgbClr val="249499"/>
      </a:accent2>
      <a:accent3>
        <a:srgbClr val="91C9CC"/>
      </a:accent3>
      <a:accent4>
        <a:srgbClr val="FFCC00"/>
      </a:accent4>
      <a:accent5>
        <a:srgbClr val="95ACBA"/>
      </a:accent5>
      <a:accent6>
        <a:srgbClr val="5372AB"/>
      </a:accent6>
      <a:hlink>
        <a:srgbClr val="249499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io42-Farben">
      <a:dk1>
        <a:sysClr val="windowText" lastClr="000000"/>
      </a:dk1>
      <a:lt1>
        <a:sysClr val="window" lastClr="FFFFFF"/>
      </a:lt1>
      <a:dk2>
        <a:srgbClr val="385C6B"/>
      </a:dk2>
      <a:lt2>
        <a:srgbClr val="91C9CC"/>
      </a:lt2>
      <a:accent1>
        <a:srgbClr val="385C6B"/>
      </a:accent1>
      <a:accent2>
        <a:srgbClr val="249499"/>
      </a:accent2>
      <a:accent3>
        <a:srgbClr val="91C9CC"/>
      </a:accent3>
      <a:accent4>
        <a:srgbClr val="FFCC00"/>
      </a:accent4>
      <a:accent5>
        <a:srgbClr val="95ACBA"/>
      </a:accent5>
      <a:accent6>
        <a:srgbClr val="5372AB"/>
      </a:accent6>
      <a:hlink>
        <a:srgbClr val="249499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mio42-Farben">
      <a:dk1>
        <a:sysClr val="windowText" lastClr="000000"/>
      </a:dk1>
      <a:lt1>
        <a:sysClr val="window" lastClr="FFFFFF"/>
      </a:lt1>
      <a:dk2>
        <a:srgbClr val="385C6B"/>
      </a:dk2>
      <a:lt2>
        <a:srgbClr val="91C9CC"/>
      </a:lt2>
      <a:accent1>
        <a:srgbClr val="385C6B"/>
      </a:accent1>
      <a:accent2>
        <a:srgbClr val="249499"/>
      </a:accent2>
      <a:accent3>
        <a:srgbClr val="91C9CC"/>
      </a:accent3>
      <a:accent4>
        <a:srgbClr val="FFCC00"/>
      </a:accent4>
      <a:accent5>
        <a:srgbClr val="95ACBA"/>
      </a:accent5>
      <a:accent6>
        <a:srgbClr val="5372AB"/>
      </a:accent6>
      <a:hlink>
        <a:srgbClr val="249499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674</Words>
  <Application>Microsoft Office PowerPoint</Application>
  <PresentationFormat>Breitbild</PresentationFormat>
  <Paragraphs>127</Paragraphs>
  <Slides>24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24</vt:i4>
      </vt:variant>
    </vt:vector>
  </HeadingPairs>
  <TitlesOfParts>
    <vt:vector size="35" baseType="lpstr">
      <vt:lpstr>Arial</vt:lpstr>
      <vt:lpstr>Calibri</vt:lpstr>
      <vt:lpstr>DejaVu Sans</vt:lpstr>
      <vt:lpstr>StarSymbol</vt:lpstr>
      <vt:lpstr>Symbol</vt:lpstr>
      <vt:lpstr>Wingdings</vt:lpstr>
      <vt:lpstr>Wingdings 2</vt:lpstr>
      <vt:lpstr>Office Theme</vt:lpstr>
      <vt:lpstr>Office Theme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mio42 Präsentation</dc:title>
  <dc:subject/>
  <dc:creator>Jung, Jennifer (kv.digital)</dc:creator>
  <dc:description/>
  <cp:lastModifiedBy>Borkowski, Lydia (mio42)</cp:lastModifiedBy>
  <cp:revision>303</cp:revision>
  <dcterms:created xsi:type="dcterms:W3CDTF">2020-08-14T13:08:11Z</dcterms:created>
  <dcterms:modified xsi:type="dcterms:W3CDTF">2021-09-22T10:55:11Z</dcterms:modified>
  <dc:language>de-DE</dc:language>
</cp:coreProperties>
</file>