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6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27"/>
    <p:sldMasterId id="2147483661" r:id="rId28"/>
    <p:sldMasterId id="2147483700" r:id="rId29"/>
    <p:sldMasterId id="2147483713" r:id="rId30"/>
    <p:sldMasterId id="2147483747" r:id="rId31"/>
    <p:sldMasterId id="2147483795" r:id="rId32"/>
    <p:sldMasterId id="2147483806" r:id="rId33"/>
  </p:sldMasterIdLst>
  <p:notesMasterIdLst>
    <p:notesMasterId r:id="rId52"/>
  </p:notesMasterIdLst>
  <p:sldIdLst>
    <p:sldId id="348" r:id="rId34"/>
    <p:sldId id="273" r:id="rId35"/>
    <p:sldId id="274" r:id="rId36"/>
    <p:sldId id="476" r:id="rId37"/>
    <p:sldId id="477" r:id="rId38"/>
    <p:sldId id="478" r:id="rId39"/>
    <p:sldId id="479" r:id="rId40"/>
    <p:sldId id="480" r:id="rId41"/>
    <p:sldId id="481" r:id="rId42"/>
    <p:sldId id="484" r:id="rId43"/>
    <p:sldId id="475" r:id="rId44"/>
    <p:sldId id="458" r:id="rId45"/>
    <p:sldId id="474" r:id="rId46"/>
    <p:sldId id="460" r:id="rId47"/>
    <p:sldId id="461" r:id="rId48"/>
    <p:sldId id="462" r:id="rId49"/>
    <p:sldId id="465" r:id="rId50"/>
    <p:sldId id="267" r:id="rId51"/>
  </p:sldIdLst>
  <p:sldSz cx="12192000" cy="6858000"/>
  <p:notesSz cx="7559675" cy="10691813"/>
  <p:defaultTextStyle>
    <a:defPPr>
      <a:defRPr lang="de-DE"/>
    </a:defPPr>
    <a:lvl1pPr marL="0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1pPr>
    <a:lvl2pPr marL="552938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2pPr>
    <a:lvl3pPr marL="1105875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3pPr>
    <a:lvl4pPr marL="1658813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4pPr>
    <a:lvl5pPr marL="2211751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5pPr>
    <a:lvl6pPr marL="2764688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6pPr>
    <a:lvl7pPr marL="3317626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7pPr>
    <a:lvl8pPr marL="3870564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8pPr>
    <a:lvl9pPr marL="4423501" algn="l" defTabSz="1105875" rtl="0" eaLnBrk="1" latinLnBrk="0" hangingPunct="1">
      <a:defRPr sz="217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os, Willi (KBV)" initials="WRO" lastIdx="13" clrIdx="0">
    <p:extLst>
      <p:ext uri="{19B8F6BF-5375-455C-9EA6-DF929625EA0E}">
        <p15:presenceInfo xmlns:p15="http://schemas.microsoft.com/office/powerpoint/2012/main" userId="Roos, Willi (KBV)" providerId="None"/>
      </p:ext>
    </p:extLst>
  </p:cmAuthor>
  <p:cmAuthor id="2" name="Bieler, Kerstin (mio42)" initials="BK(" lastIdx="14" clrIdx="1">
    <p:extLst>
      <p:ext uri="{19B8F6BF-5375-455C-9EA6-DF929625EA0E}">
        <p15:presenceInfo xmlns:p15="http://schemas.microsoft.com/office/powerpoint/2012/main" userId="Bieler, Kerstin (mio42)" providerId="None"/>
      </p:ext>
    </p:extLst>
  </p:cmAuthor>
  <p:cmAuthor id="3" name="Gaiser, Mareike (mio42)" initials="GM(" lastIdx="7" clrIdx="2">
    <p:extLst>
      <p:ext uri="{19B8F6BF-5375-455C-9EA6-DF929625EA0E}">
        <p15:presenceInfo xmlns:p15="http://schemas.microsoft.com/office/powerpoint/2012/main" userId="S-1-5-21-3265474487-1716652840-963588503-345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D3D4"/>
    <a:srgbClr val="99CECF"/>
    <a:srgbClr val="426473"/>
    <a:srgbClr val="FFFFFF"/>
    <a:srgbClr val="DF13C7"/>
    <a:srgbClr val="385C6B"/>
    <a:srgbClr val="249499"/>
    <a:srgbClr val="91C9CC"/>
    <a:srgbClr val="95ACBA"/>
    <a:srgbClr val="1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8" autoAdjust="0"/>
    <p:restoredTop sz="95962" autoAdjust="0"/>
  </p:normalViewPr>
  <p:slideViewPr>
    <p:cSldViewPr snapToGrid="0">
      <p:cViewPr varScale="1">
        <p:scale>
          <a:sx n="87" d="100"/>
          <a:sy n="87" d="100"/>
        </p:scale>
        <p:origin x="59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58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6.xml"/><Relationship Id="rId21" Type="http://schemas.openxmlformats.org/officeDocument/2006/relationships/customXml" Target="../customXml/item21.xml"/><Relationship Id="rId34" Type="http://schemas.openxmlformats.org/officeDocument/2006/relationships/slide" Target="slides/slide1.xml"/><Relationship Id="rId42" Type="http://schemas.openxmlformats.org/officeDocument/2006/relationships/slide" Target="slides/slide9.xml"/><Relationship Id="rId47" Type="http://schemas.openxmlformats.org/officeDocument/2006/relationships/slide" Target="slides/slide14.xml"/><Relationship Id="rId50" Type="http://schemas.openxmlformats.org/officeDocument/2006/relationships/slide" Target="slides/slide17.xml"/><Relationship Id="rId55" Type="http://schemas.openxmlformats.org/officeDocument/2006/relationships/viewProps" Target="view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slideMaster" Target="slideMasters/slideMaster3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slideMaster" Target="slideMasters/slideMaster6.xml"/><Relationship Id="rId37" Type="http://schemas.openxmlformats.org/officeDocument/2006/relationships/slide" Target="slides/slide4.xml"/><Relationship Id="rId40" Type="http://schemas.openxmlformats.org/officeDocument/2006/relationships/slide" Target="slides/slide7.xml"/><Relationship Id="rId45" Type="http://schemas.openxmlformats.org/officeDocument/2006/relationships/slide" Target="slides/slide12.xml"/><Relationship Id="rId53" Type="http://schemas.openxmlformats.org/officeDocument/2006/relationships/commentAuthors" Target="commentAuthors.xml"/><Relationship Id="rId5" Type="http://schemas.openxmlformats.org/officeDocument/2006/relationships/customXml" Target="../customXml/item5.xml"/><Relationship Id="rId19" Type="http://schemas.openxmlformats.org/officeDocument/2006/relationships/customXml" Target="../customXml/item19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slideMaster" Target="slideMasters/slideMaster1.xml"/><Relationship Id="rId30" Type="http://schemas.openxmlformats.org/officeDocument/2006/relationships/slideMaster" Target="slideMasters/slideMaster4.xml"/><Relationship Id="rId35" Type="http://schemas.openxmlformats.org/officeDocument/2006/relationships/slide" Target="slides/slide2.xml"/><Relationship Id="rId43" Type="http://schemas.openxmlformats.org/officeDocument/2006/relationships/slide" Target="slides/slide10.xml"/><Relationship Id="rId48" Type="http://schemas.openxmlformats.org/officeDocument/2006/relationships/slide" Target="slides/slide15.xml"/><Relationship Id="rId56" Type="http://schemas.openxmlformats.org/officeDocument/2006/relationships/theme" Target="theme/theme1.xml"/><Relationship Id="rId8" Type="http://schemas.openxmlformats.org/officeDocument/2006/relationships/customXml" Target="../customXml/item8.xml"/><Relationship Id="rId51" Type="http://schemas.openxmlformats.org/officeDocument/2006/relationships/slide" Target="slides/slide18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slideMaster" Target="slideMasters/slideMaster7.xml"/><Relationship Id="rId38" Type="http://schemas.openxmlformats.org/officeDocument/2006/relationships/slide" Target="slides/slide5.xml"/><Relationship Id="rId46" Type="http://schemas.openxmlformats.org/officeDocument/2006/relationships/slide" Target="slides/slide13.xml"/><Relationship Id="rId20" Type="http://schemas.openxmlformats.org/officeDocument/2006/relationships/customXml" Target="../customXml/item20.xml"/><Relationship Id="rId41" Type="http://schemas.openxmlformats.org/officeDocument/2006/relationships/slide" Target="slides/slide8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slideMaster" Target="slideMasters/slideMaster2.xml"/><Relationship Id="rId36" Type="http://schemas.openxmlformats.org/officeDocument/2006/relationships/slide" Target="slides/slide3.xml"/><Relationship Id="rId49" Type="http://schemas.openxmlformats.org/officeDocument/2006/relationships/slide" Target="slides/slide16.xml"/><Relationship Id="rId57" Type="http://schemas.openxmlformats.org/officeDocument/2006/relationships/tableStyles" Target="tableStyles.xml"/><Relationship Id="rId10" Type="http://schemas.openxmlformats.org/officeDocument/2006/relationships/customXml" Target="../customXml/item10.xml"/><Relationship Id="rId31" Type="http://schemas.openxmlformats.org/officeDocument/2006/relationships/slideMaster" Target="slideMasters/slideMaster5.xml"/><Relationship Id="rId44" Type="http://schemas.openxmlformats.org/officeDocument/2006/relationships/slide" Target="slides/slide11.xml"/><Relationship Id="rId5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DE410-9DE5-476D-9746-271FE1E448CE}" type="datetimeFigureOut">
              <a:rPr lang="de-DE" smtClean="0"/>
              <a:t>16.09.2021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EBE25-9653-42A0-87AD-87E88A929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0519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1pPr>
    <a:lvl2pPr marL="552938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2pPr>
    <a:lvl3pPr marL="1105875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3pPr>
    <a:lvl4pPr marL="1658813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4pPr>
    <a:lvl5pPr marL="2211751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5pPr>
    <a:lvl6pPr marL="2764688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6pPr>
    <a:lvl7pPr marL="3317626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7pPr>
    <a:lvl8pPr marL="3870564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8pPr>
    <a:lvl9pPr marL="4423501" algn="l" defTabSz="1105875" rtl="0" eaLnBrk="1" latinLnBrk="0" hangingPunct="1">
      <a:defRPr sz="145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Hier noch</a:t>
            </a:r>
            <a:r>
              <a:rPr lang="de-DE" baseline="0" dirty="0" smtClean="0"/>
              <a:t> nichts sagen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EBE25-9653-42A0-87AD-87E88A9291F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003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Folie überspringen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EBE25-9653-42A0-87AD-87E88A9291F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120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EBE25-9653-42A0-87AD-87E88A9291F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4689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EBE25-9653-42A0-87AD-87E88A9291F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8891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0EBE25-9653-42A0-87AD-87E88A9291F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3622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5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Danke, dass Sie heute den virtuellen Weg zu uns gefunden haben. Ihr Feedback, ob auf unserer Kommentierungsplattform oder hier im Stakeholder-Meeting, ist sehr wertvoll für uns. Wir hoffen Sie auch beim nächsten Meeting am 19.11. wieder begrüßen zu dürfen. </a:t>
            </a:r>
            <a:endParaRPr lang="de-DE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EBE25-9653-42A0-87AD-87E88A9291F5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861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10971213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375150" y="2873375"/>
            <a:ext cx="7210425" cy="552450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Titel der Präsentation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375150" y="3425825"/>
            <a:ext cx="7210425" cy="860425"/>
          </a:xfrm>
        </p:spPr>
        <p:txBody>
          <a:bodyPr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Untertitel, drei Zeilen möglich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375150" y="4705350"/>
            <a:ext cx="7210425" cy="628650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Name </a:t>
            </a:r>
            <a:r>
              <a:rPr lang="de-DE" dirty="0" err="1" smtClean="0"/>
              <a:t>Autor:in</a:t>
            </a:r>
            <a:r>
              <a:rPr lang="de-DE" dirty="0" smtClean="0"/>
              <a:t>, Funktion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AT" sz="300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subTitle"/>
          </p:nvPr>
        </p:nvSpPr>
        <p:spPr>
          <a:xfrm>
            <a:off x="4375786" y="4554141"/>
            <a:ext cx="7210250" cy="162834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AT" sz="300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375786" y="4554141"/>
            <a:ext cx="7210250" cy="162834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AT" sz="2000" b="0" strike="noStrike" spc="-1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AT" sz="3000" b="1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4B9C3029-3818-40D7-8F6F-E0FD8867C477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362450" y="704850"/>
            <a:ext cx="7219950" cy="4552950"/>
          </a:xfrm>
        </p:spPr>
        <p:txBody>
          <a:bodyPr>
            <a:normAutofit fontScale="80000"/>
          </a:bodyPr>
          <a:lstStyle>
            <a:lvl1pPr marL="742950" indent="-742950">
              <a:buFont typeface="+mj-lt"/>
              <a:buAutoNum type="arabicPeriod"/>
              <a:defRPr sz="35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Name erstes Kapitel</a:t>
            </a:r>
          </a:p>
          <a:p>
            <a:pPr lvl="0"/>
            <a:r>
              <a:rPr lang="de-DE" dirty="0" smtClean="0"/>
              <a:t>Name zweites Kapitel</a:t>
            </a:r>
          </a:p>
          <a:p>
            <a:pPr lvl="0"/>
            <a:r>
              <a:rPr lang="de-DE" dirty="0" smtClean="0"/>
              <a:t>Name drittes </a:t>
            </a:r>
            <a:r>
              <a:rPr lang="de-DE" dirty="0" err="1" smtClean="0"/>
              <a:t>Kaptel</a:t>
            </a:r>
            <a:endParaRPr lang="de-DE" dirty="0" smtClean="0"/>
          </a:p>
          <a:p>
            <a:pPr lvl="0"/>
            <a:r>
              <a:rPr lang="de-DE" dirty="0" smtClean="0"/>
              <a:t>Und so weiter</a:t>
            </a:r>
          </a:p>
          <a:p>
            <a:pPr lvl="0"/>
            <a:r>
              <a:rPr lang="de-DE" dirty="0" smtClean="0"/>
              <a:t>Bis alle aufgelistet sind</a:t>
            </a:r>
          </a:p>
        </p:txBody>
      </p:sp>
    </p:spTree>
    <p:extLst>
      <p:ext uri="{BB962C8B-B14F-4D97-AF65-F5344CB8AC3E}">
        <p14:creationId xmlns:p14="http://schemas.microsoft.com/office/powerpoint/2010/main" val="158026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2800"/>
            </a:lvl1pPr>
          </a:lstStyle>
          <a:p>
            <a:endParaRPr lang="de-AT" sz="3000" b="1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4375786" y="4554141"/>
            <a:ext cx="7210250" cy="162834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4B9C3029-3818-40D7-8F6F-E0FD8867C477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8219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10971213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740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722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_mit_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1" y="1502083"/>
            <a:ext cx="8329684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1" y="609600"/>
            <a:ext cx="8329684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9"/>
          </p:nvPr>
        </p:nvSpPr>
        <p:spPr>
          <a:xfrm>
            <a:off x="9245969" y="609600"/>
            <a:ext cx="2329233" cy="2329233"/>
          </a:xfrm>
          <a:prstGeom prst="ellipse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123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3444972"/>
            <a:ext cx="10971213" cy="2273439"/>
          </a:xfrm>
        </p:spPr>
        <p:txBody>
          <a:bodyPr>
            <a:normAutofit/>
          </a:bodyPr>
          <a:lstStyle>
            <a:lvl1pPr marL="361950" indent="-361950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Textplatzhalter 9"/>
          <p:cNvSpPr>
            <a:spLocks noGrp="1"/>
          </p:cNvSpPr>
          <p:nvPr>
            <p:ph type="body" sz="quarter" idx="20" hasCustomPrompt="1"/>
          </p:nvPr>
        </p:nvSpPr>
        <p:spPr>
          <a:xfrm>
            <a:off x="609599" y="1435003"/>
            <a:ext cx="10971213" cy="1657642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tabLst/>
              <a:defRPr sz="2100" b="1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Infobox</a:t>
            </a:r>
          </a:p>
        </p:txBody>
      </p:sp>
    </p:spTree>
    <p:extLst>
      <p:ext uri="{BB962C8B-B14F-4D97-AF65-F5344CB8AC3E}">
        <p14:creationId xmlns:p14="http://schemas.microsoft.com/office/powerpoint/2010/main" val="3851272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6454775" y="1501775"/>
            <a:ext cx="5126038" cy="421640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3815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5136107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20"/>
          </p:nvPr>
        </p:nvSpPr>
        <p:spPr>
          <a:xfrm>
            <a:off x="6115050" y="0"/>
            <a:ext cx="6076950" cy="5921477"/>
          </a:xfr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876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444706" y="1501846"/>
            <a:ext cx="5136107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600" y="1515423"/>
            <a:ext cx="5126038" cy="421640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9866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09600" y="4053385"/>
            <a:ext cx="10971214" cy="1664790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599" y="1515423"/>
            <a:ext cx="10971213" cy="2392107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9147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77970" y="2674962"/>
            <a:ext cx="5302843" cy="3043213"/>
          </a:xfrm>
        </p:spPr>
        <p:txBody>
          <a:bodyPr>
            <a:normAutofit/>
          </a:bodyPr>
          <a:lstStyle>
            <a:lvl1pPr marL="252000" indent="-252000">
              <a:spcBef>
                <a:spcPts val="600"/>
              </a:spcBef>
              <a:spcAft>
                <a:spcPts val="600"/>
              </a:spcAft>
              <a:defRPr lang="de-DE" sz="2100" kern="1200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688609"/>
            <a:ext cx="5313528" cy="3043213"/>
          </a:xfr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Symbol" panose="05050102010706020507" pitchFamily="18" charset="2"/>
              <a:buChar char="+"/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55600" indent="-3556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20"/>
          </p:nvPr>
        </p:nvSpPr>
        <p:spPr>
          <a:xfrm>
            <a:off x="609600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buNone/>
              <a:tabLst/>
              <a:defRPr sz="21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1"/>
          </p:nvPr>
        </p:nvSpPr>
        <p:spPr>
          <a:xfrm>
            <a:off x="6267285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177800" indent="0">
              <a:buNone/>
              <a:tabLst>
                <a:tab pos="5118100" algn="r"/>
              </a:tabLst>
              <a:defRPr lang="de-DE" sz="2100" b="1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809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10971213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5566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3444972"/>
            <a:ext cx="10971213" cy="2273439"/>
          </a:xfrm>
        </p:spPr>
        <p:txBody>
          <a:bodyPr>
            <a:normAutofit/>
          </a:bodyPr>
          <a:lstStyle>
            <a:lvl1pPr marL="361950" indent="-361950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Textplatzhalter 9"/>
          <p:cNvSpPr>
            <a:spLocks noGrp="1"/>
          </p:cNvSpPr>
          <p:nvPr>
            <p:ph type="body" sz="quarter" idx="20" hasCustomPrompt="1"/>
          </p:nvPr>
        </p:nvSpPr>
        <p:spPr>
          <a:xfrm>
            <a:off x="609599" y="1435003"/>
            <a:ext cx="10971213" cy="1657642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tabLst/>
              <a:defRPr sz="2100" b="1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Infobox</a:t>
            </a:r>
          </a:p>
        </p:txBody>
      </p:sp>
    </p:spTree>
    <p:extLst>
      <p:ext uri="{BB962C8B-B14F-4D97-AF65-F5344CB8AC3E}">
        <p14:creationId xmlns:p14="http://schemas.microsoft.com/office/powerpoint/2010/main" val="3950319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6454775" y="1501775"/>
            <a:ext cx="5126038" cy="421640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7573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5136107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20"/>
          </p:nvPr>
        </p:nvSpPr>
        <p:spPr>
          <a:xfrm>
            <a:off x="6115050" y="0"/>
            <a:ext cx="6076950" cy="5921477"/>
          </a:xfr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56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3444972"/>
            <a:ext cx="10971213" cy="2273439"/>
          </a:xfrm>
        </p:spPr>
        <p:txBody>
          <a:bodyPr>
            <a:normAutofit/>
          </a:bodyPr>
          <a:lstStyle>
            <a:lvl1pPr marL="361950" indent="-361950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Textplatzhalter 9"/>
          <p:cNvSpPr>
            <a:spLocks noGrp="1"/>
          </p:cNvSpPr>
          <p:nvPr>
            <p:ph type="body" sz="quarter" idx="20" hasCustomPrompt="1"/>
          </p:nvPr>
        </p:nvSpPr>
        <p:spPr>
          <a:xfrm>
            <a:off x="609599" y="1435003"/>
            <a:ext cx="10971213" cy="1657642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tabLst/>
              <a:defRPr sz="2100" b="1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Infobox</a:t>
            </a:r>
          </a:p>
        </p:txBody>
      </p:sp>
    </p:spTree>
    <p:extLst>
      <p:ext uri="{BB962C8B-B14F-4D97-AF65-F5344CB8AC3E}">
        <p14:creationId xmlns:p14="http://schemas.microsoft.com/office/powerpoint/2010/main" val="262560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444706" y="1501846"/>
            <a:ext cx="5136107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600" y="1515423"/>
            <a:ext cx="5126038" cy="421640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0172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09600" y="4053385"/>
            <a:ext cx="10971214" cy="1664790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599" y="1515423"/>
            <a:ext cx="10971213" cy="2392107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888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77970" y="2674962"/>
            <a:ext cx="5302843" cy="3043213"/>
          </a:xfrm>
        </p:spPr>
        <p:txBody>
          <a:bodyPr>
            <a:normAutofit/>
          </a:bodyPr>
          <a:lstStyle>
            <a:lvl1pPr marL="252000" indent="-252000">
              <a:spcBef>
                <a:spcPts val="600"/>
              </a:spcBef>
              <a:spcAft>
                <a:spcPts val="600"/>
              </a:spcAft>
              <a:defRPr lang="de-DE" sz="2100" kern="1200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688609"/>
            <a:ext cx="5313528" cy="3043213"/>
          </a:xfr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Symbol" panose="05050102010706020507" pitchFamily="18" charset="2"/>
              <a:buChar char="+"/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55600" indent="-3556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20"/>
          </p:nvPr>
        </p:nvSpPr>
        <p:spPr>
          <a:xfrm>
            <a:off x="609600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buNone/>
              <a:tabLst/>
              <a:defRPr sz="21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1"/>
          </p:nvPr>
        </p:nvSpPr>
        <p:spPr>
          <a:xfrm>
            <a:off x="6267285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177800" indent="0">
              <a:buNone/>
              <a:tabLst>
                <a:tab pos="5118100" algn="r"/>
              </a:tabLst>
              <a:defRPr lang="de-DE" sz="2100" b="1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7348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375150" y="2873375"/>
            <a:ext cx="7210425" cy="552450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Titel der Präsentation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375150" y="3425825"/>
            <a:ext cx="7210425" cy="860425"/>
          </a:xfrm>
        </p:spPr>
        <p:txBody>
          <a:bodyPr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Untertitel, drei Zeilen möglich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375150" y="4705350"/>
            <a:ext cx="7210425" cy="628650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Name </a:t>
            </a:r>
            <a:r>
              <a:rPr lang="de-DE" dirty="0" err="1" smtClean="0"/>
              <a:t>Autor:in</a:t>
            </a:r>
            <a:r>
              <a:rPr lang="de-DE" dirty="0" smtClean="0"/>
              <a:t>, Funktion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3751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375150" y="2873375"/>
            <a:ext cx="7210425" cy="552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4375150" y="3817938"/>
            <a:ext cx="7210425" cy="162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0888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10971213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z="3000" b="1" strike="noStrike" spc="-1" dirty="0" smtClean="0">
                <a:solidFill>
                  <a:srgbClr val="385C6B"/>
                </a:solidFill>
                <a:latin typeface="Calibri"/>
              </a:rPr>
              <a:t>HEADLINE EINZEILIG</a:t>
            </a:r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9833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3444972"/>
            <a:ext cx="10971213" cy="2273439"/>
          </a:xfrm>
        </p:spPr>
        <p:txBody>
          <a:bodyPr>
            <a:normAutofit/>
          </a:bodyPr>
          <a:lstStyle>
            <a:lvl1pPr marL="361950" indent="-361950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SzPct val="70000"/>
              <a:buFont typeface="Wingdings" charset="2"/>
              <a:buNone/>
              <a:tabLst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SzPct val="70000"/>
              <a:buFont typeface="Wingdings" charset="2"/>
              <a:buNone/>
              <a:tabLst/>
              <a:defRPr/>
            </a:pPr>
            <a:r>
              <a:rPr lang="de-AT" sz="3000" b="1" strike="noStrike" spc="-1" dirty="0" smtClean="0">
                <a:solidFill>
                  <a:srgbClr val="385C6B"/>
                </a:solidFill>
                <a:latin typeface="Calibri"/>
              </a:rPr>
              <a:t>HEADLINE EINZEILIG</a:t>
            </a:r>
            <a:endParaRPr lang="de-DE" dirty="0" smtClean="0"/>
          </a:p>
        </p:txBody>
      </p:sp>
      <p:sp>
        <p:nvSpPr>
          <p:cNvPr id="19" name="Datumsplatzhalter 1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Textplatzhalter 9"/>
          <p:cNvSpPr>
            <a:spLocks noGrp="1"/>
          </p:cNvSpPr>
          <p:nvPr>
            <p:ph type="body" sz="quarter" idx="20" hasCustomPrompt="1"/>
          </p:nvPr>
        </p:nvSpPr>
        <p:spPr>
          <a:xfrm>
            <a:off x="609599" y="1435003"/>
            <a:ext cx="10971213" cy="1657642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tabLst/>
              <a:defRPr sz="2100" b="1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Infobox</a:t>
            </a:r>
          </a:p>
        </p:txBody>
      </p:sp>
    </p:spTree>
    <p:extLst>
      <p:ext uri="{BB962C8B-B14F-4D97-AF65-F5344CB8AC3E}">
        <p14:creationId xmlns:p14="http://schemas.microsoft.com/office/powerpoint/2010/main" val="1687217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SzPct val="70000"/>
              <a:buFont typeface="Wingdings" charset="2"/>
              <a:buNone/>
              <a:tabLst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z="3000" b="1" strike="noStrike" spc="-1" dirty="0" smtClean="0">
                <a:solidFill>
                  <a:srgbClr val="385C6B"/>
                </a:solidFill>
                <a:latin typeface="Calibri"/>
              </a:rPr>
              <a:t>HEADLINE EINZEILIG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6454775" y="1501775"/>
            <a:ext cx="5126038" cy="42164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1476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5136107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z="3000" b="1" strike="noStrike" spc="-1" dirty="0" smtClean="0">
                <a:solidFill>
                  <a:srgbClr val="385C6B"/>
                </a:solidFill>
                <a:latin typeface="Calibri"/>
              </a:rPr>
              <a:t>HEADLINE EINZEILIG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20"/>
          </p:nvPr>
        </p:nvSpPr>
        <p:spPr>
          <a:xfrm>
            <a:off x="6115050" y="0"/>
            <a:ext cx="6076950" cy="5921477"/>
          </a:xfr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2535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z="3000" b="1" strike="noStrike" spc="-1" dirty="0" smtClean="0">
                <a:solidFill>
                  <a:srgbClr val="385C6B"/>
                </a:solidFill>
                <a:latin typeface="Calibri"/>
              </a:rPr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444706" y="1501846"/>
            <a:ext cx="5136107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600" y="1515423"/>
            <a:ext cx="5126038" cy="42164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4760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6454775" y="1501775"/>
            <a:ext cx="5126038" cy="421640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96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z="3000" b="1" strike="noStrike" spc="-1" dirty="0" smtClean="0">
                <a:solidFill>
                  <a:srgbClr val="385C6B"/>
                </a:solidFill>
                <a:latin typeface="Calibri"/>
              </a:rPr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09600" y="4053385"/>
            <a:ext cx="10971214" cy="1664790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599" y="1515423"/>
            <a:ext cx="10971213" cy="2392107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0410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 sz="3000" b="1" strike="noStrike" spc="-1" dirty="0" smtClean="0">
                <a:solidFill>
                  <a:srgbClr val="385C6B"/>
                </a:solidFill>
                <a:latin typeface="Calibri"/>
              </a:rPr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77970" y="2674962"/>
            <a:ext cx="5302843" cy="3043213"/>
          </a:xfrm>
        </p:spPr>
        <p:txBody>
          <a:bodyPr>
            <a:normAutofit/>
          </a:bodyPr>
          <a:lstStyle>
            <a:lvl1pPr marL="252000" indent="-252000">
              <a:spcBef>
                <a:spcPts val="600"/>
              </a:spcBef>
              <a:spcAft>
                <a:spcPts val="600"/>
              </a:spcAft>
              <a:defRPr lang="de-DE" sz="2100" kern="1200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688609"/>
            <a:ext cx="5313528" cy="3043213"/>
          </a:xfr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Symbol" panose="05050102010706020507" pitchFamily="18" charset="2"/>
              <a:buChar char="+"/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55600" indent="-3556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20"/>
          </p:nvPr>
        </p:nvSpPr>
        <p:spPr>
          <a:xfrm>
            <a:off x="609600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buNone/>
              <a:tabLst/>
              <a:defRPr sz="2100" b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1"/>
          </p:nvPr>
        </p:nvSpPr>
        <p:spPr>
          <a:xfrm>
            <a:off x="6267285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177800" indent="0">
              <a:buNone/>
              <a:tabLst>
                <a:tab pos="5118100" algn="r"/>
              </a:tabLst>
              <a:defRPr lang="de-DE" sz="2100" b="1" kern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4990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5136107" cy="4216329"/>
          </a:xfrm>
        </p:spPr>
        <p:txBody>
          <a:bodyPr>
            <a:normAutofit/>
          </a:bodyPr>
          <a:lstStyle>
            <a:lvl1pPr marL="449263" indent="-449263"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5136107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20"/>
          </p:nvPr>
        </p:nvSpPr>
        <p:spPr>
          <a:xfrm>
            <a:off x="6115050" y="0"/>
            <a:ext cx="6076950" cy="5921477"/>
          </a:xfr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415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Abbildu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444706" y="1501846"/>
            <a:ext cx="5136107" cy="421632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600" y="1515423"/>
            <a:ext cx="5126038" cy="421640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309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Text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/>
          </p:nvPr>
        </p:nvSpPr>
        <p:spPr>
          <a:xfrm>
            <a:off x="609600" y="4053385"/>
            <a:ext cx="10971214" cy="1664790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10"/>
          <p:cNvSpPr>
            <a:spLocks noGrp="1"/>
          </p:cNvSpPr>
          <p:nvPr>
            <p:ph sz="quarter" idx="18"/>
          </p:nvPr>
        </p:nvSpPr>
        <p:spPr>
          <a:xfrm>
            <a:off x="609599" y="1515423"/>
            <a:ext cx="10971213" cy="2392107"/>
          </a:xfrm>
        </p:spPr>
        <p:txBody>
          <a:bodyPr>
            <a:normAutofit/>
          </a:bodyPr>
          <a:lstStyle>
            <a:lvl1pPr>
              <a:defRPr sz="2100">
                <a:solidFill>
                  <a:srgbClr val="385C6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8582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10971213" cy="473075"/>
          </a:xfrm>
        </p:spPr>
        <p:txBody>
          <a:bodyPr/>
          <a:lstStyle>
            <a:lvl1pPr marL="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Headline einzeilig</a:t>
            </a:r>
            <a:endParaRPr lang="de-DE" dirty="0"/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77970" y="2674962"/>
            <a:ext cx="5302843" cy="3043213"/>
          </a:xfrm>
        </p:spPr>
        <p:txBody>
          <a:bodyPr>
            <a:normAutofit/>
          </a:bodyPr>
          <a:lstStyle>
            <a:lvl1pPr marL="252000" indent="-252000">
              <a:spcBef>
                <a:spcPts val="600"/>
              </a:spcBef>
              <a:spcAft>
                <a:spcPts val="600"/>
              </a:spcAft>
              <a:defRPr lang="de-DE" sz="2100" kern="1200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  <a:p>
            <a:pPr marL="342900" lvl="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SzPct val="100000"/>
              <a:buFont typeface="Symbol" panose="05050102010706020507" pitchFamily="18" charset="2"/>
              <a:buChar char="+"/>
            </a:pPr>
            <a:r>
              <a:rPr lang="de-DE" dirty="0" smtClean="0"/>
              <a:t>Positiv</a:t>
            </a:r>
          </a:p>
          <a:p>
            <a:pPr marL="355600" lvl="1" indent="-355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</a:pPr>
            <a:r>
              <a:rPr lang="de-DE" dirty="0" smtClean="0"/>
              <a:t>Negativ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2688609"/>
            <a:ext cx="5313528" cy="3043213"/>
          </a:xfr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Symbol" panose="05050102010706020507" pitchFamily="18" charset="2"/>
              <a:buChar char="+"/>
              <a:defRPr sz="21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55600" indent="-3556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Symbol" panose="05050102010706020507" pitchFamily="18" charset="2"/>
              <a:buChar char="-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  <a:p>
            <a:pPr lvl="0"/>
            <a:r>
              <a:rPr lang="de-DE" dirty="0" smtClean="0"/>
              <a:t>Positiv</a:t>
            </a:r>
          </a:p>
          <a:p>
            <a:pPr lvl="1"/>
            <a:r>
              <a:rPr lang="de-DE" dirty="0" smtClean="0"/>
              <a:t>Negativ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20"/>
          </p:nvPr>
        </p:nvSpPr>
        <p:spPr>
          <a:xfrm>
            <a:off x="609600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0" indent="0">
              <a:buNone/>
              <a:tabLst/>
              <a:defRPr sz="21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21"/>
          </p:nvPr>
        </p:nvSpPr>
        <p:spPr>
          <a:xfrm>
            <a:off x="6267285" y="1435003"/>
            <a:ext cx="5313528" cy="1021593"/>
          </a:xfrm>
          <a:solidFill>
            <a:schemeClr val="accent4"/>
          </a:solidFill>
        </p:spPr>
        <p:txBody>
          <a:bodyPr lIns="180000" tIns="180000" rIns="180000" bIns="180000" anchor="t">
            <a:normAutofit/>
          </a:bodyPr>
          <a:lstStyle>
            <a:lvl1pPr marL="177800" indent="0">
              <a:buNone/>
              <a:tabLst>
                <a:tab pos="5118100" algn="r"/>
              </a:tabLst>
              <a:defRPr lang="de-DE" sz="2100" b="1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37750" indent="-285750"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89750" indent="-285750"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kern="1200" spc="-1" dirty="0" smtClean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33750" indent="-285750">
              <a:buClr>
                <a:schemeClr val="accent2"/>
              </a:buClr>
              <a:defRPr lang="de-DE" sz="2100" b="0" strike="noStrike" kern="1200" spc="-1" dirty="0" smtClean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4pPr>
            <a:lvl5pPr marL="1149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5pPr>
            <a:lvl6pPr marL="1365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6pPr>
            <a:lvl7pPr marL="1581750" indent="-285750">
              <a:buClr>
                <a:schemeClr val="accent2"/>
              </a:buClr>
              <a:defRPr lang="de-DE" sz="2100" b="0" strike="noStrike" kern="1200" spc="-1" dirty="0">
                <a:solidFill>
                  <a:schemeClr val="accent1"/>
                </a:solidFill>
                <a:latin typeface="Calibri"/>
                <a:ea typeface="+mn-ea"/>
                <a:cs typeface="+mn-cs"/>
              </a:defRPr>
            </a:lvl7pPr>
          </a:lstStyle>
          <a:p>
            <a:pPr lvl="0"/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4377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375150" y="2873375"/>
            <a:ext cx="7210425" cy="5524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3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8956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756" y="5921919"/>
            <a:ext cx="12191244" cy="936081"/>
          </a:xfrm>
          <a:prstGeom prst="rect">
            <a:avLst/>
          </a:prstGeom>
          <a:solidFill>
            <a:srgbClr val="BDDEE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PlaceHolder 2"/>
          <p:cNvSpPr>
            <a:spLocks noGrp="1"/>
          </p:cNvSpPr>
          <p:nvPr>
            <p:ph type="title"/>
          </p:nvPr>
        </p:nvSpPr>
        <p:spPr>
          <a:xfrm>
            <a:off x="609562" y="609541"/>
            <a:ext cx="10972120" cy="47239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 dirty="0">
                <a:solidFill>
                  <a:srgbClr val="385C6B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562" y="1502083"/>
            <a:ext cx="10971684" cy="397681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52000" indent="-252000">
              <a:spcAft>
                <a:spcPts val="1412"/>
              </a:spcAft>
              <a:buClr>
                <a:srgbClr val="239398"/>
              </a:buClr>
              <a:buSzPct val="70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504000" lvl="1" indent="-252000">
              <a:spcBef>
                <a:spcPts val="1134"/>
              </a:spcBef>
              <a:buClr>
                <a:srgbClr val="239398"/>
              </a:buClr>
              <a:buSzPct val="70000"/>
              <a:buFont typeface="Wingdings 2" charset="2"/>
              <a:buChar char="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756000" lvl="2" indent="-252000">
              <a:spcBef>
                <a:spcPts val="850"/>
              </a:spcBef>
              <a:buClr>
                <a:srgbClr val="239398"/>
              </a:buClr>
              <a:buSzPct val="70000"/>
              <a:buFont typeface="Symbol" charset="2"/>
              <a:buChar char="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864000" lvl="3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108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1296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1512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9709455" y="6260856"/>
            <a:ext cx="2177008" cy="2111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6" name="Grafik 5"/>
          <p:cNvPicPr/>
          <p:nvPr/>
        </p:nvPicPr>
        <p:blipFill>
          <a:blip r:embed="rId11"/>
          <a:stretch/>
        </p:blipFill>
        <p:spPr>
          <a:xfrm>
            <a:off x="304781" y="6182486"/>
            <a:ext cx="609562" cy="448448"/>
          </a:xfrm>
          <a:prstGeom prst="rect">
            <a:avLst/>
          </a:prstGeom>
          <a:ln>
            <a:noFill/>
          </a:ln>
        </p:spPr>
      </p:pic>
      <p:sp>
        <p:nvSpPr>
          <p:cNvPr id="7" name="CustomShape 7"/>
          <p:cNvSpPr/>
          <p:nvPr/>
        </p:nvSpPr>
        <p:spPr>
          <a:xfrm>
            <a:off x="-355288" y="1880434"/>
            <a:ext cx="783723" cy="783695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8"/>
          <p:cNvSpPr/>
          <p:nvPr/>
        </p:nvSpPr>
        <p:spPr>
          <a:xfrm>
            <a:off x="4538626" y="6470712"/>
            <a:ext cx="783723" cy="783695"/>
          </a:xfrm>
          <a:prstGeom prst="ellipse">
            <a:avLst/>
          </a:prstGeom>
          <a:solidFill>
            <a:srgbClr val="23939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34" r:id="rId2"/>
    <p:sldLayoutId id="2147483710" r:id="rId3"/>
    <p:sldLayoutId id="2147483706" r:id="rId4"/>
    <p:sldLayoutId id="2147483709" r:id="rId5"/>
    <p:sldLayoutId id="2147483707" r:id="rId6"/>
    <p:sldLayoutId id="2147483711" r:id="rId7"/>
    <p:sldLayoutId id="2147483708" r:id="rId8"/>
    <p:sldLayoutId id="2147483712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1000"/>
        </a:spcBef>
        <a:spcAft>
          <a:spcPts val="1412"/>
        </a:spcAft>
        <a:buClr>
          <a:srgbClr val="239398"/>
        </a:buClr>
        <a:buSzPct val="70000"/>
        <a:buFont typeface="Wingdings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2298657"/>
            <a:ext cx="12186890" cy="4571557"/>
          </a:xfrm>
          <a:prstGeom prst="rect">
            <a:avLst/>
          </a:prstGeom>
          <a:solidFill>
            <a:srgbClr val="385C6B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 dirty="0">
                <a:solidFill>
                  <a:srgbClr val="FFFFFF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375786" y="3356829"/>
            <a:ext cx="7210250" cy="1549975"/>
          </a:xfrm>
          <a:prstGeom prst="rect">
            <a:avLst/>
          </a:prstGeom>
        </p:spPr>
        <p:txBody>
          <a:bodyPr lIns="0" tIns="0" rIns="0" bIns="0">
            <a:normAutofit fontScale="28000"/>
          </a:bodyPr>
          <a:lstStyle/>
          <a:p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Format des Gliederungstextes durch Klicken bearbeiten</a:t>
            </a:r>
          </a:p>
          <a:p>
            <a:pPr lvl="1">
              <a:spcBef>
                <a:spcPts val="1134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Zweite Gliederungsebene</a:t>
            </a:r>
          </a:p>
          <a:p>
            <a:pPr lvl="2">
              <a:spcBef>
                <a:spcPts val="850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Dritte Gliederungsebene</a:t>
            </a:r>
          </a:p>
          <a:p>
            <a:pPr lvl="3">
              <a:spcBef>
                <a:spcPts val="567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Vierte Gliederungsebene</a:t>
            </a:r>
          </a:p>
          <a:p>
            <a:pPr lvl="4">
              <a:spcBef>
                <a:spcPts val="283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Fünfte Gliederungsebene</a:t>
            </a:r>
          </a:p>
          <a:p>
            <a:pPr lvl="5">
              <a:spcBef>
                <a:spcPts val="283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Sechste Gliederungsebene</a:t>
            </a:r>
          </a:p>
          <a:p>
            <a:pPr lvl="6">
              <a:spcBef>
                <a:spcPts val="283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Siebte Gliederungsebene</a:t>
            </a:r>
          </a:p>
        </p:txBody>
      </p:sp>
      <p:pic>
        <p:nvPicPr>
          <p:cNvPr id="48" name="Grafik 47"/>
          <p:cNvPicPr/>
          <p:nvPr/>
        </p:nvPicPr>
        <p:blipFill>
          <a:blip r:embed="rId4"/>
          <a:stretch/>
        </p:blipFill>
        <p:spPr>
          <a:xfrm>
            <a:off x="8142010" y="609541"/>
            <a:ext cx="3439672" cy="883834"/>
          </a:xfrm>
          <a:prstGeom prst="rect">
            <a:avLst/>
          </a:prstGeom>
          <a:ln>
            <a:noFill/>
          </a:ln>
        </p:spPr>
      </p:pic>
      <p:pic>
        <p:nvPicPr>
          <p:cNvPr id="49" name="Grafik 48"/>
          <p:cNvPicPr/>
          <p:nvPr/>
        </p:nvPicPr>
        <p:blipFill>
          <a:blip r:embed="rId5"/>
          <a:stretch/>
        </p:blipFill>
        <p:spPr>
          <a:xfrm>
            <a:off x="-988362" y="1436775"/>
            <a:ext cx="6313323" cy="6726719"/>
          </a:xfrm>
          <a:prstGeom prst="rect">
            <a:avLst/>
          </a:prstGeom>
          <a:ln>
            <a:noFill/>
          </a:ln>
        </p:spPr>
      </p:pic>
      <p:sp>
        <p:nvSpPr>
          <p:cNvPr id="50" name="PlaceHolder 4"/>
          <p:cNvSpPr>
            <a:spLocks noGrp="1"/>
          </p:cNvSpPr>
          <p:nvPr>
            <p:ph type="ftr"/>
          </p:nvPr>
        </p:nvSpPr>
        <p:spPr>
          <a:xfrm>
            <a:off x="4397556" y="5211575"/>
            <a:ext cx="7188480" cy="69661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 smtClean="0">
                <a:solidFill>
                  <a:srgbClr val="FFFFFF"/>
                </a:solidFill>
                <a:latin typeface="Calibri"/>
              </a:rPr>
              <a:t>MIO Help-Session</a:t>
            </a:r>
            <a:endParaRPr lang="de-AT" sz="20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dt"/>
          </p:nvPr>
        </p:nvSpPr>
        <p:spPr>
          <a:xfrm>
            <a:off x="4397556" y="4819727"/>
            <a:ext cx="7188480" cy="108846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 smtClean="0">
                <a:latin typeface="Calibri"/>
              </a:rPr>
              <a:t>16.09.2021</a:t>
            </a:r>
            <a:endParaRPr lang="de-AT" sz="2000" b="0" strike="noStrike" spc="-1">
              <a:latin typeface="Calibri"/>
            </a:endParaRPr>
          </a:p>
        </p:txBody>
      </p:sp>
      <p:sp>
        <p:nvSpPr>
          <p:cNvPr id="6" name="novaPathPPTBox"/>
          <p:cNvSpPr/>
          <p:nvPr userDrawn="1"/>
        </p:nvSpPr>
        <p:spPr>
          <a:xfrm>
            <a:off x="11506200" y="6464300"/>
            <a:ext cx="457200" cy="165100"/>
          </a:xfrm>
          <a:prstGeom prst="rect">
            <a:avLst/>
          </a:prstGeom>
          <a:noFill/>
          <a:ln w="25400" cap="flat" cmpd="sng" algn="ctr">
            <a:noFill/>
            <a:prstDash val="solid"/>
            <a:miter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r" fontAlgn="base"/>
            <a:r>
              <a:rPr lang="de-DE" sz="1100" smtClean="0">
                <a:solidFill>
                  <a:srgbClr val="385C6B"/>
                </a:solidFill>
                <a:latin typeface="Calibri" panose="020F0502020204030204" pitchFamily="34" charset="0"/>
              </a:rPr>
              <a:t>Intern</a:t>
            </a:r>
            <a:endParaRPr lang="de-DE" sz="1100">
              <a:solidFill>
                <a:srgbClr val="385C6B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sldNum"/>
          </p:nvPr>
        </p:nvSpPr>
        <p:spPr>
          <a:xfrm>
            <a:off x="8741122" y="6246923"/>
            <a:ext cx="2840124" cy="47239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6CFA7158-05C2-4D53-9C6C-09A4A0BB5C3B}" type="slidenum">
              <a:rPr lang="de-AT" sz="1400" b="0" strike="noStrike" spc="-1">
                <a:latin typeface="Times New Roman"/>
              </a:rPr>
              <a:t>‹Nr.›</a:t>
            </a:fld>
            <a:endParaRPr lang="de-AT" sz="1400" b="0" strike="noStrike" spc="-1">
              <a:latin typeface="Times New Roman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ftr"/>
          </p:nvPr>
        </p:nvSpPr>
        <p:spPr>
          <a:xfrm>
            <a:off x="4169405" y="6246923"/>
            <a:ext cx="3864189" cy="47239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de-DE" sz="1400" b="0" strike="noStrike" spc="-1" smtClean="0">
                <a:latin typeface="Times New Roman"/>
              </a:rPr>
              <a:t>MIO Help-Session</a:t>
            </a:r>
            <a:endParaRPr lang="de-AT" sz="1400" b="0" strike="noStrike" spc="-1">
              <a:latin typeface="Times New Roman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dt"/>
          </p:nvPr>
        </p:nvSpPr>
        <p:spPr>
          <a:xfrm>
            <a:off x="609562" y="6246923"/>
            <a:ext cx="2840124" cy="47239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1400" b="0" strike="noStrike" spc="-1" smtClean="0">
                <a:latin typeface="Times New Roman"/>
              </a:rPr>
              <a:t>16.09.2021</a:t>
            </a:r>
            <a:endParaRPr lang="de-AT" sz="1400" b="0" strike="noStrike" spc="-1">
              <a:latin typeface="Times New Roman"/>
            </a:endParaRPr>
          </a:p>
        </p:txBody>
      </p:sp>
      <p:sp>
        <p:nvSpPr>
          <p:cNvPr id="179" name="CustomShape 4"/>
          <p:cNvSpPr/>
          <p:nvPr/>
        </p:nvSpPr>
        <p:spPr>
          <a:xfrm>
            <a:off x="0" y="2285778"/>
            <a:ext cx="12186890" cy="4571557"/>
          </a:xfrm>
          <a:prstGeom prst="rect">
            <a:avLst/>
          </a:prstGeom>
          <a:solidFill>
            <a:srgbClr val="385C6B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0" name="Grafik 179"/>
          <p:cNvPicPr/>
          <p:nvPr/>
        </p:nvPicPr>
        <p:blipFill>
          <a:blip r:embed="rId6"/>
          <a:stretch/>
        </p:blipFill>
        <p:spPr>
          <a:xfrm>
            <a:off x="-988362" y="1436775"/>
            <a:ext cx="6313323" cy="6726719"/>
          </a:xfrm>
          <a:prstGeom prst="rect">
            <a:avLst/>
          </a:prstGeom>
          <a:ln>
            <a:noFill/>
          </a:ln>
        </p:spPr>
      </p:pic>
      <p:pic>
        <p:nvPicPr>
          <p:cNvPr id="181" name="Grafik 180"/>
          <p:cNvPicPr/>
          <p:nvPr/>
        </p:nvPicPr>
        <p:blipFill>
          <a:blip r:embed="rId7"/>
          <a:stretch/>
        </p:blipFill>
        <p:spPr>
          <a:xfrm>
            <a:off x="8142010" y="609541"/>
            <a:ext cx="3439672" cy="883834"/>
          </a:xfrm>
          <a:prstGeom prst="rect">
            <a:avLst/>
          </a:prstGeom>
          <a:ln>
            <a:noFill/>
          </a:ln>
        </p:spPr>
      </p:pic>
      <p:sp>
        <p:nvSpPr>
          <p:cNvPr id="182" name="PlaceHolder 5"/>
          <p:cNvSpPr>
            <a:spLocks noGrp="1"/>
          </p:cNvSpPr>
          <p:nvPr>
            <p:ph type="title"/>
          </p:nvPr>
        </p:nvSpPr>
        <p:spPr>
          <a:xfrm>
            <a:off x="4380140" y="2873550"/>
            <a:ext cx="7205896" cy="55294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>
                <a:solidFill>
                  <a:srgbClr val="FFFFFF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183" name="PlaceHolder 6"/>
          <p:cNvSpPr>
            <a:spLocks noGrp="1"/>
          </p:cNvSpPr>
          <p:nvPr>
            <p:ph type="body"/>
          </p:nvPr>
        </p:nvSpPr>
        <p:spPr>
          <a:xfrm>
            <a:off x="4375786" y="4554141"/>
            <a:ext cx="7210250" cy="1628345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Format des Gliederungstextes durch Klicken bearbeiten</a:t>
            </a:r>
          </a:p>
          <a:p>
            <a:pPr lvl="1">
              <a:spcBef>
                <a:spcPts val="1134"/>
              </a:spcBef>
            </a:pPr>
            <a:r>
              <a:rPr lang="de-AT" sz="2800" b="0" strike="noStrike" spc="-1">
                <a:solidFill>
                  <a:srgbClr val="FFFFFF"/>
                </a:solidFill>
                <a:latin typeface="Calibri"/>
              </a:rPr>
              <a:t>Zweite Gliederungsebene</a:t>
            </a:r>
          </a:p>
          <a:p>
            <a:pPr lvl="2">
              <a:spcBef>
                <a:spcPts val="850"/>
              </a:spcBef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Dritte Gliederungsebene</a:t>
            </a:r>
          </a:p>
          <a:p>
            <a:pPr lvl="3">
              <a:spcBef>
                <a:spcPts val="567"/>
              </a:spcBef>
            </a:pPr>
            <a:r>
              <a:rPr lang="de-AT" sz="2000" b="0" strike="noStrike" spc="-1">
                <a:solidFill>
                  <a:srgbClr val="FFFFFF"/>
                </a:solidFill>
                <a:latin typeface="Calibri"/>
              </a:rPr>
              <a:t>Vierte Gliederungsebene</a:t>
            </a:r>
          </a:p>
          <a:p>
            <a:pPr lvl="4">
              <a:spcBef>
                <a:spcPts val="283"/>
              </a:spcBef>
            </a:pPr>
            <a:r>
              <a:rPr lang="de-AT" sz="2000" b="0" strike="noStrike" spc="-1">
                <a:solidFill>
                  <a:srgbClr val="FFFFFF"/>
                </a:solidFill>
                <a:latin typeface="Calibri"/>
              </a:rPr>
              <a:t>Fünfte Gliederungsebene</a:t>
            </a:r>
          </a:p>
          <a:p>
            <a:pPr lvl="5">
              <a:spcBef>
                <a:spcPts val="283"/>
              </a:spcBef>
            </a:pPr>
            <a:r>
              <a:rPr lang="de-AT" sz="2000" b="0" strike="noStrike" spc="-1">
                <a:solidFill>
                  <a:srgbClr val="FFFFFF"/>
                </a:solidFill>
                <a:latin typeface="Calibri"/>
              </a:rPr>
              <a:t>Sechste Gliederungsebene</a:t>
            </a:r>
          </a:p>
          <a:p>
            <a:pPr lvl="6">
              <a:spcBef>
                <a:spcPts val="283"/>
              </a:spcBef>
            </a:pPr>
            <a:r>
              <a:rPr lang="de-AT" sz="2000" b="0" strike="noStrike" spc="-1">
                <a:solidFill>
                  <a:srgbClr val="FFFFFF"/>
                </a:solidFill>
                <a:latin typeface="Calibri"/>
              </a:rPr>
              <a:t>Siebte Gliederungsebene</a:t>
            </a:r>
          </a:p>
        </p:txBody>
      </p:sp>
      <p:sp>
        <p:nvSpPr>
          <p:cNvPr id="6" name="novaPathPPTBox"/>
          <p:cNvSpPr/>
          <p:nvPr userDrawn="1"/>
        </p:nvSpPr>
        <p:spPr>
          <a:xfrm>
            <a:off x="11506200" y="6464300"/>
            <a:ext cx="457200" cy="165100"/>
          </a:xfrm>
          <a:prstGeom prst="rect">
            <a:avLst/>
          </a:prstGeom>
          <a:noFill/>
          <a:ln w="25400" cap="flat" cmpd="sng" algn="ctr">
            <a:noFill/>
            <a:prstDash val="solid"/>
            <a:miter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r" fontAlgn="base"/>
            <a:r>
              <a:rPr lang="de-DE" sz="1100" smtClean="0">
                <a:solidFill>
                  <a:srgbClr val="385C6B"/>
                </a:solidFill>
                <a:latin typeface="Calibri" panose="020F0502020204030204" pitchFamily="34" charset="0"/>
              </a:rPr>
              <a:t>Intern</a:t>
            </a:r>
            <a:endParaRPr lang="de-DE" sz="1100">
              <a:solidFill>
                <a:srgbClr val="385C6B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5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93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0" y="5934133"/>
            <a:ext cx="12191244" cy="936081"/>
          </a:xfrm>
          <a:prstGeom prst="rect">
            <a:avLst/>
          </a:prstGeom>
          <a:solidFill>
            <a:srgbClr val="BDDEE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PlaceHolder 2"/>
          <p:cNvSpPr>
            <a:spLocks noGrp="1"/>
          </p:cNvSpPr>
          <p:nvPr>
            <p:ph type="title"/>
          </p:nvPr>
        </p:nvSpPr>
        <p:spPr>
          <a:xfrm>
            <a:off x="609562" y="609541"/>
            <a:ext cx="2002847" cy="47457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>
                <a:solidFill>
                  <a:srgbClr val="FFFFFF"/>
                </a:solidFill>
                <a:latin typeface="Arial"/>
              </a:rPr>
              <a:t>Format des Titeltextes durch Klicken bearbeiten</a:t>
            </a:r>
          </a:p>
        </p:txBody>
      </p:sp>
      <p:pic>
        <p:nvPicPr>
          <p:cNvPr id="94" name="Grafik 93"/>
          <p:cNvPicPr/>
          <p:nvPr/>
        </p:nvPicPr>
        <p:blipFill>
          <a:blip r:embed="rId4"/>
          <a:stretch/>
        </p:blipFill>
        <p:spPr>
          <a:xfrm>
            <a:off x="-988362" y="1436775"/>
            <a:ext cx="6313323" cy="6731073"/>
          </a:xfrm>
          <a:prstGeom prst="rect">
            <a:avLst/>
          </a:prstGeom>
          <a:ln>
            <a:noFill/>
          </a:ln>
        </p:spPr>
      </p:pic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354016" y="548587"/>
            <a:ext cx="7210250" cy="4676049"/>
          </a:xfrm>
          <a:prstGeom prst="rect">
            <a:avLst/>
          </a:prstGeom>
        </p:spPr>
        <p:txBody>
          <a:bodyPr lIns="0" tIns="0" rIns="0" bIns="0">
            <a:normAutofit fontScale="80000"/>
          </a:bodyPr>
          <a:lstStyle/>
          <a:p>
            <a:pPr marL="360000" indent="-360000">
              <a:spcAft>
                <a:spcPts val="1698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Zweite Gliederungsebene</a:t>
            </a:r>
          </a:p>
          <a:p>
            <a:pPr marL="1296000" lvl="2" indent="-288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Dritte Gliederungsebene</a:t>
            </a:r>
          </a:p>
          <a:p>
            <a:pPr marL="1728000" lvl="3" indent="-216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Vierte Gliederungsebene</a:t>
            </a:r>
          </a:p>
          <a:p>
            <a:pPr marL="2160000" lvl="4" indent="-216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Fünfte Gliederungsebene</a:t>
            </a:r>
          </a:p>
          <a:p>
            <a:pPr marL="2592000" lvl="5" indent="-216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Sechste Gliederungsebene</a:t>
            </a:r>
          </a:p>
          <a:p>
            <a:pPr marL="3024000" lvl="6" indent="-216000">
              <a:spcAft>
                <a:spcPts val="1701"/>
              </a:spcAft>
              <a:buClr>
                <a:srgbClr val="FFFFFF"/>
              </a:buClr>
              <a:buFont typeface="StarSymbol"/>
              <a:buAutoNum type="arabicPeriod"/>
            </a:pPr>
            <a:r>
              <a:rPr lang="de-AT" sz="2400" b="0" strike="noStrike" spc="-1">
                <a:solidFill>
                  <a:srgbClr val="FFFFFF"/>
                </a:solidFill>
                <a:latin typeface="Calibri"/>
              </a:rPr>
              <a:t>Siebte Gliederungsebene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 b="1"/>
            </a:lvl1pPr>
          </a:lstStyle>
          <a:p>
            <a:pPr algn="r"/>
            <a:r>
              <a:rPr lang="de-DE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1132044" y="6269563"/>
            <a:ext cx="3864189" cy="3483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9709455" y="6260856"/>
            <a:ext cx="2177008" cy="21333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4B9C3029-3818-40D7-8F6F-E0FD8867C477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95" name="Grafik 94"/>
          <p:cNvPicPr/>
          <p:nvPr/>
        </p:nvPicPr>
        <p:blipFill>
          <a:blip r:embed="rId5"/>
          <a:stretch/>
        </p:blipFill>
        <p:spPr>
          <a:xfrm>
            <a:off x="304781" y="6182486"/>
            <a:ext cx="609562" cy="44844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838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1698"/>
        </a:spcAft>
        <a:buClr>
          <a:srgbClr val="FFFFFF"/>
        </a:buClr>
        <a:buFont typeface="StarSymbol"/>
        <a:buAutoNum type="arabi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756" y="5921919"/>
            <a:ext cx="12191244" cy="936081"/>
          </a:xfrm>
          <a:prstGeom prst="rect">
            <a:avLst/>
          </a:prstGeom>
          <a:solidFill>
            <a:srgbClr val="BDDEE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PlaceHolder 2"/>
          <p:cNvSpPr>
            <a:spLocks noGrp="1"/>
          </p:cNvSpPr>
          <p:nvPr>
            <p:ph type="title"/>
          </p:nvPr>
        </p:nvSpPr>
        <p:spPr>
          <a:xfrm>
            <a:off x="609562" y="609541"/>
            <a:ext cx="10972120" cy="47239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 dirty="0">
                <a:solidFill>
                  <a:srgbClr val="385C6B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562" y="1502083"/>
            <a:ext cx="10971684" cy="397681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52000" indent="-252000">
              <a:spcAft>
                <a:spcPts val="1412"/>
              </a:spcAft>
              <a:buClr>
                <a:srgbClr val="239398"/>
              </a:buClr>
              <a:buSzPct val="70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504000" lvl="1" indent="-252000">
              <a:spcBef>
                <a:spcPts val="1134"/>
              </a:spcBef>
              <a:buClr>
                <a:srgbClr val="239398"/>
              </a:buClr>
              <a:buSzPct val="70000"/>
              <a:buFont typeface="Wingdings 2" charset="2"/>
              <a:buChar char="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756000" lvl="2" indent="-252000">
              <a:spcBef>
                <a:spcPts val="850"/>
              </a:spcBef>
              <a:buClr>
                <a:srgbClr val="239398"/>
              </a:buClr>
              <a:buSzPct val="70000"/>
              <a:buFont typeface="Symbol" charset="2"/>
              <a:buChar char="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864000" lvl="3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108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1296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1512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9709455" y="6260856"/>
            <a:ext cx="2177008" cy="2111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6" name="Grafik 5"/>
          <p:cNvPicPr/>
          <p:nvPr/>
        </p:nvPicPr>
        <p:blipFill>
          <a:blip r:embed="rId10"/>
          <a:stretch/>
        </p:blipFill>
        <p:spPr>
          <a:xfrm>
            <a:off x="304781" y="6182486"/>
            <a:ext cx="609562" cy="448448"/>
          </a:xfrm>
          <a:prstGeom prst="rect">
            <a:avLst/>
          </a:prstGeom>
          <a:ln>
            <a:noFill/>
          </a:ln>
        </p:spPr>
      </p:pic>
      <p:sp>
        <p:nvSpPr>
          <p:cNvPr id="7" name="CustomShape 7"/>
          <p:cNvSpPr/>
          <p:nvPr/>
        </p:nvSpPr>
        <p:spPr>
          <a:xfrm>
            <a:off x="-355288" y="1880434"/>
            <a:ext cx="783723" cy="783695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8"/>
          <p:cNvSpPr/>
          <p:nvPr/>
        </p:nvSpPr>
        <p:spPr>
          <a:xfrm>
            <a:off x="4538626" y="6470712"/>
            <a:ext cx="783723" cy="783695"/>
          </a:xfrm>
          <a:prstGeom prst="ellipse">
            <a:avLst/>
          </a:prstGeom>
          <a:solidFill>
            <a:srgbClr val="23939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44076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1000"/>
        </a:spcBef>
        <a:spcAft>
          <a:spcPts val="1412"/>
        </a:spcAft>
        <a:buClr>
          <a:srgbClr val="239398"/>
        </a:buClr>
        <a:buSzPct val="70000"/>
        <a:buFont typeface="Wingdings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756" y="5921919"/>
            <a:ext cx="12191244" cy="936081"/>
          </a:xfrm>
          <a:prstGeom prst="rect">
            <a:avLst/>
          </a:prstGeom>
          <a:solidFill>
            <a:srgbClr val="BDDEE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PlaceHolder 2"/>
          <p:cNvSpPr>
            <a:spLocks noGrp="1"/>
          </p:cNvSpPr>
          <p:nvPr>
            <p:ph type="title"/>
          </p:nvPr>
        </p:nvSpPr>
        <p:spPr>
          <a:xfrm>
            <a:off x="609562" y="609541"/>
            <a:ext cx="10972120" cy="47239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 dirty="0">
                <a:solidFill>
                  <a:srgbClr val="385C6B"/>
                </a:solidFill>
                <a:latin typeface="Calibri"/>
              </a:rPr>
              <a:t>Format des Titeltextes durch Klicken bearbeiten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562" y="1502083"/>
            <a:ext cx="10971684" cy="397681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52000" indent="-252000">
              <a:spcAft>
                <a:spcPts val="1412"/>
              </a:spcAft>
              <a:buClr>
                <a:srgbClr val="239398"/>
              </a:buClr>
              <a:buSzPct val="70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504000" lvl="1" indent="-252000">
              <a:spcBef>
                <a:spcPts val="1134"/>
              </a:spcBef>
              <a:buClr>
                <a:srgbClr val="239398"/>
              </a:buClr>
              <a:buSzPct val="70000"/>
              <a:buFont typeface="Wingdings 2" charset="2"/>
              <a:buChar char="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756000" lvl="2" indent="-252000">
              <a:spcBef>
                <a:spcPts val="850"/>
              </a:spcBef>
              <a:buClr>
                <a:srgbClr val="239398"/>
              </a:buClr>
              <a:buSzPct val="70000"/>
              <a:buFont typeface="Symbol" charset="2"/>
              <a:buChar char="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864000" lvl="3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108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1296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1512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9709455" y="6260856"/>
            <a:ext cx="2177008" cy="2111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6" name="Grafik 5"/>
          <p:cNvPicPr/>
          <p:nvPr/>
        </p:nvPicPr>
        <p:blipFill>
          <a:blip r:embed="rId11"/>
          <a:stretch/>
        </p:blipFill>
        <p:spPr>
          <a:xfrm>
            <a:off x="304781" y="6182486"/>
            <a:ext cx="609562" cy="448448"/>
          </a:xfrm>
          <a:prstGeom prst="rect">
            <a:avLst/>
          </a:prstGeom>
          <a:ln>
            <a:noFill/>
          </a:ln>
        </p:spPr>
      </p:pic>
      <p:sp>
        <p:nvSpPr>
          <p:cNvPr id="7" name="CustomShape 7"/>
          <p:cNvSpPr/>
          <p:nvPr/>
        </p:nvSpPr>
        <p:spPr>
          <a:xfrm>
            <a:off x="-355288" y="1880434"/>
            <a:ext cx="783723" cy="783695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8"/>
          <p:cNvSpPr/>
          <p:nvPr/>
        </p:nvSpPr>
        <p:spPr>
          <a:xfrm>
            <a:off x="4538626" y="6470712"/>
            <a:ext cx="783723" cy="783695"/>
          </a:xfrm>
          <a:prstGeom prst="ellipse">
            <a:avLst/>
          </a:prstGeom>
          <a:solidFill>
            <a:srgbClr val="23939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4518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4" r:id="rId8"/>
    <p:sldLayoutId id="2147483805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1000"/>
        </a:spcBef>
        <a:spcAft>
          <a:spcPts val="1412"/>
        </a:spcAft>
        <a:buClr>
          <a:srgbClr val="239398"/>
        </a:buClr>
        <a:buSzPct val="70000"/>
        <a:buFont typeface="Wingdings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756" y="5921919"/>
            <a:ext cx="12191244" cy="936081"/>
          </a:xfrm>
          <a:prstGeom prst="rect">
            <a:avLst/>
          </a:prstGeom>
          <a:solidFill>
            <a:srgbClr val="BDDEE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PlaceHolder 2"/>
          <p:cNvSpPr>
            <a:spLocks noGrp="1"/>
          </p:cNvSpPr>
          <p:nvPr>
            <p:ph type="title"/>
          </p:nvPr>
        </p:nvSpPr>
        <p:spPr>
          <a:xfrm>
            <a:off x="609562" y="609541"/>
            <a:ext cx="10972120" cy="47239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AT" sz="3000" b="1" strike="noStrike" spc="-1" dirty="0" smtClean="0">
                <a:solidFill>
                  <a:srgbClr val="385C6B"/>
                </a:solidFill>
                <a:latin typeface="Calibri"/>
              </a:rPr>
              <a:t>FOLIENTITEL</a:t>
            </a:r>
            <a:endParaRPr lang="de-AT" sz="3000" b="1" strike="noStrike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562" y="1502083"/>
            <a:ext cx="10971684" cy="397681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52000" indent="-252000">
              <a:spcAft>
                <a:spcPts val="1412"/>
              </a:spcAft>
              <a:buClr>
                <a:srgbClr val="239398"/>
              </a:buClr>
              <a:buSzPct val="70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504000" lvl="1" indent="-252000">
              <a:spcBef>
                <a:spcPts val="1134"/>
              </a:spcBef>
              <a:buClr>
                <a:srgbClr val="239398"/>
              </a:buClr>
              <a:buSzPct val="70000"/>
              <a:buFont typeface="Wingdings 2" charset="2"/>
              <a:buChar char="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756000" lvl="2" indent="-252000">
              <a:spcBef>
                <a:spcPts val="850"/>
              </a:spcBef>
              <a:buClr>
                <a:srgbClr val="239398"/>
              </a:buClr>
              <a:buSzPct val="70000"/>
              <a:buFont typeface="Symbol" charset="2"/>
              <a:buChar char="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864000" lvl="3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108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1296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1512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9709455" y="6443718"/>
            <a:ext cx="2177008" cy="1741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9709455" y="6260856"/>
            <a:ext cx="2177008" cy="2111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100"/>
            </a:lvl1pPr>
          </a:lstStyle>
          <a:p>
            <a:pPr algn="r"/>
            <a:fld id="{FF06BF7F-D706-48CF-821D-4866D511AC01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‹Nr.›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6" name="Grafik 5"/>
          <p:cNvPicPr/>
          <p:nvPr/>
        </p:nvPicPr>
        <p:blipFill>
          <a:blip r:embed="rId9"/>
          <a:stretch/>
        </p:blipFill>
        <p:spPr>
          <a:xfrm>
            <a:off x="304781" y="6182486"/>
            <a:ext cx="609562" cy="448448"/>
          </a:xfrm>
          <a:prstGeom prst="rect">
            <a:avLst/>
          </a:prstGeom>
          <a:ln>
            <a:noFill/>
          </a:ln>
        </p:spPr>
      </p:pic>
      <p:sp>
        <p:nvSpPr>
          <p:cNvPr id="7" name="CustomShape 7"/>
          <p:cNvSpPr/>
          <p:nvPr/>
        </p:nvSpPr>
        <p:spPr>
          <a:xfrm>
            <a:off x="-355288" y="1880434"/>
            <a:ext cx="783723" cy="783695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8"/>
          <p:cNvSpPr/>
          <p:nvPr/>
        </p:nvSpPr>
        <p:spPr>
          <a:xfrm>
            <a:off x="4538626" y="6470712"/>
            <a:ext cx="783723" cy="783695"/>
          </a:xfrm>
          <a:prstGeom prst="ellipse">
            <a:avLst/>
          </a:prstGeom>
          <a:solidFill>
            <a:srgbClr val="23939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501764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1000"/>
        </a:spcBef>
        <a:spcAft>
          <a:spcPts val="1412"/>
        </a:spcAft>
        <a:buClr>
          <a:srgbClr val="239398"/>
        </a:buClr>
        <a:buSzPct val="70000"/>
        <a:buFont typeface="Wingdings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achportal.gematik.de/fileadmin/Fachportal/Anwendungen/MIO/gemInfo_MIO-Baukasten_V1.0.0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mio.kbv.de/display/MIOATT/FAQ+-+Allgemeine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io.kbv.de/display/MIOATT/MIO-Support" TargetMode="External"/><Relationship Id="rId2" Type="http://schemas.openxmlformats.org/officeDocument/2006/relationships/hyperlink" Target="https://mio.kbv.de/display/MIOATT/FAQs" TargetMode="Externa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io.kbv.de/display/MIOATT/Help-Sessions" TargetMode="External"/><Relationship Id="rId7" Type="http://schemas.openxmlformats.org/officeDocument/2006/relationships/image" Target="../media/image17.png"/><Relationship Id="rId2" Type="http://schemas.openxmlformats.org/officeDocument/2006/relationships/hyperlink" Target="https://mio.kbv.de/display/MIOATT/MIO-Support" TargetMode="Externa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o4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hyperlink" Target="https://mio.kbv.de/pages/viewpage.action?pageId=98304216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o42" TargetMode="External"/><Relationship Id="rId2" Type="http://schemas.openxmlformats.org/officeDocument/2006/relationships/hyperlink" Target="https://mio.kbv.de/pages/viewpage.action?pageId=98304114" TargetMode="Externa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BEDIENUNGSHINWEISE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114" y="2898440"/>
            <a:ext cx="10058400" cy="517872"/>
          </a:xfrm>
          <a:prstGeom prst="rect">
            <a:avLst/>
          </a:prstGeom>
        </p:spPr>
      </p:pic>
      <p:sp>
        <p:nvSpPr>
          <p:cNvPr id="11" name="Abgerundetes Rechteck 10"/>
          <p:cNvSpPr/>
          <p:nvPr/>
        </p:nvSpPr>
        <p:spPr>
          <a:xfrm>
            <a:off x="745598" y="2405575"/>
            <a:ext cx="3176679" cy="1528610"/>
          </a:xfrm>
          <a:prstGeom prst="roundRect">
            <a:avLst/>
          </a:prstGeom>
          <a:solidFill>
            <a:srgbClr val="1A1A1A"/>
          </a:solidFill>
          <a:ln w="793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" t="7640" r="83218" b="8150"/>
          <a:stretch/>
        </p:blipFill>
        <p:spPr>
          <a:xfrm>
            <a:off x="923091" y="2785150"/>
            <a:ext cx="2791013" cy="769704"/>
          </a:xfrm>
          <a:prstGeom prst="rect">
            <a:avLst/>
          </a:prstGeom>
        </p:spPr>
      </p:pic>
      <p:sp>
        <p:nvSpPr>
          <p:cNvPr id="13" name="Abgerundetes Rechteck 12"/>
          <p:cNvSpPr/>
          <p:nvPr/>
        </p:nvSpPr>
        <p:spPr>
          <a:xfrm>
            <a:off x="4445028" y="2405575"/>
            <a:ext cx="1755242" cy="1528610"/>
          </a:xfrm>
          <a:prstGeom prst="roundRect">
            <a:avLst/>
          </a:prstGeom>
          <a:solidFill>
            <a:srgbClr val="1A1A1A"/>
          </a:solidFill>
          <a:ln w="793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6" t="-1481" r="58843" b="3687"/>
          <a:stretch/>
        </p:blipFill>
        <p:spPr>
          <a:xfrm>
            <a:off x="4501300" y="2744617"/>
            <a:ext cx="1638852" cy="880577"/>
          </a:xfrm>
          <a:prstGeom prst="rect">
            <a:avLst/>
          </a:prstGeom>
        </p:spPr>
      </p:pic>
      <p:sp>
        <p:nvSpPr>
          <p:cNvPr id="14" name="Abgerundetes Rechteck 13"/>
          <p:cNvSpPr/>
          <p:nvPr/>
        </p:nvSpPr>
        <p:spPr>
          <a:xfrm>
            <a:off x="6540344" y="2405575"/>
            <a:ext cx="1436045" cy="1528610"/>
          </a:xfrm>
          <a:prstGeom prst="roundRect">
            <a:avLst/>
          </a:prstGeom>
          <a:solidFill>
            <a:srgbClr val="1A1A1A"/>
          </a:solidFill>
          <a:ln w="793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/>
          <p:cNvSpPr/>
          <p:nvPr/>
        </p:nvSpPr>
        <p:spPr>
          <a:xfrm>
            <a:off x="8718289" y="2405575"/>
            <a:ext cx="1755242" cy="1528610"/>
          </a:xfrm>
          <a:prstGeom prst="roundRect">
            <a:avLst/>
          </a:prstGeom>
          <a:solidFill>
            <a:srgbClr val="1A1A1A"/>
          </a:solidFill>
          <a:ln w="793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98" t="10971" r="44609" b="6177"/>
          <a:stretch/>
        </p:blipFill>
        <p:spPr>
          <a:xfrm>
            <a:off x="6628599" y="2799471"/>
            <a:ext cx="1266092" cy="85813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68" t="-1045" r="15220" b="5970"/>
          <a:stretch/>
        </p:blipFill>
        <p:spPr>
          <a:xfrm>
            <a:off x="8813779" y="2660209"/>
            <a:ext cx="1564261" cy="1033003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609600" y="4426510"/>
            <a:ext cx="2286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Ton an/aus</a:t>
            </a:r>
          </a:p>
          <a:p>
            <a:pPr>
              <a:buClr>
                <a:schemeClr val="accent2"/>
              </a:buClr>
              <a:buSzPct val="150000"/>
            </a:pPr>
            <a:r>
              <a:rPr lang="de-DE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B</a:t>
            </a:r>
            <a:r>
              <a:rPr lang="de-DE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itte </a:t>
            </a:r>
            <a:r>
              <a:rPr lang="de-DE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schalten Sie Ihren Ton </a:t>
            </a:r>
            <a:r>
              <a:rPr lang="de-DE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745598" y="1212171"/>
            <a:ext cx="3499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 an/aus</a:t>
            </a:r>
          </a:p>
          <a:p>
            <a:r>
              <a:rPr lang="de-DE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de-DE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Sie können frei entscheiden, ob Ihre Kamera an oder aus ist</a:t>
            </a:r>
            <a:endParaRPr lang="de-DE" sz="20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8398605" y="4453764"/>
            <a:ext cx="41498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Hand heben/senken</a:t>
            </a:r>
          </a:p>
          <a:p>
            <a:r>
              <a:rPr lang="de-DE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de-DE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um zu sprechen auf die Hand klicken/ nach Beendigung Hand wieder senken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3241281" y="4426510"/>
            <a:ext cx="50258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Teilnehmername ändern</a:t>
            </a:r>
          </a:p>
          <a:p>
            <a:r>
              <a:rPr lang="de-DE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de-DE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Bitte gestalten Sie Ihren Teilnehmernamen nach folgendem Muster: Vorname Nachname (Organisation) – z.B.  Marie Mustermann (KBV)</a:t>
            </a:r>
            <a:endParaRPr lang="de-DE" sz="20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628599" y="1067708"/>
            <a:ext cx="5215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Chat an/aus</a:t>
            </a:r>
          </a:p>
          <a:p>
            <a:r>
              <a:rPr lang="de-DE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de-DE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Hier können Sie Kommentare oder Fragen an uns einstellen</a:t>
            </a:r>
            <a:endParaRPr lang="de-DE" sz="20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Pfeil nach oben 22"/>
          <p:cNvSpPr/>
          <p:nvPr/>
        </p:nvSpPr>
        <p:spPr>
          <a:xfrm>
            <a:off x="1364566" y="3693212"/>
            <a:ext cx="137548" cy="733298"/>
          </a:xfrm>
          <a:prstGeom prst="upArrow">
            <a:avLst>
              <a:gd name="adj1" fmla="val 50000"/>
              <a:gd name="adj2" fmla="val 86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 nach oben 23"/>
          <p:cNvSpPr/>
          <p:nvPr/>
        </p:nvSpPr>
        <p:spPr>
          <a:xfrm flipV="1">
            <a:off x="2896886" y="2254891"/>
            <a:ext cx="137548" cy="504000"/>
          </a:xfrm>
          <a:prstGeom prst="upArrow">
            <a:avLst>
              <a:gd name="adj1" fmla="val 50000"/>
              <a:gd name="adj2" fmla="val 86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Pfeil nach oben 24"/>
          <p:cNvSpPr/>
          <p:nvPr/>
        </p:nvSpPr>
        <p:spPr>
          <a:xfrm>
            <a:off x="5134798" y="3688938"/>
            <a:ext cx="137548" cy="733298"/>
          </a:xfrm>
          <a:prstGeom prst="upArrow">
            <a:avLst>
              <a:gd name="adj1" fmla="val 50000"/>
              <a:gd name="adj2" fmla="val 86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Pfeil nach oben 25"/>
          <p:cNvSpPr/>
          <p:nvPr/>
        </p:nvSpPr>
        <p:spPr>
          <a:xfrm flipV="1">
            <a:off x="7189592" y="2149334"/>
            <a:ext cx="137548" cy="648000"/>
          </a:xfrm>
          <a:prstGeom prst="upArrow">
            <a:avLst>
              <a:gd name="adj1" fmla="val 50000"/>
              <a:gd name="adj2" fmla="val 86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Pfeil nach oben 26"/>
          <p:cNvSpPr/>
          <p:nvPr/>
        </p:nvSpPr>
        <p:spPr>
          <a:xfrm>
            <a:off x="9458361" y="3730260"/>
            <a:ext cx="137548" cy="733298"/>
          </a:xfrm>
          <a:prstGeom prst="upArrow">
            <a:avLst>
              <a:gd name="adj1" fmla="val 50000"/>
              <a:gd name="adj2" fmla="val 86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934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lipse 13"/>
          <p:cNvSpPr/>
          <p:nvPr/>
        </p:nvSpPr>
        <p:spPr>
          <a:xfrm>
            <a:off x="746608" y="2795998"/>
            <a:ext cx="2282515" cy="2282515"/>
          </a:xfrm>
          <a:prstGeom prst="ellipse">
            <a:avLst/>
          </a:prstGeom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5000"/>
          </a:bodyPr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375150" y="3722909"/>
            <a:ext cx="5349618" cy="434975"/>
          </a:xfrm>
        </p:spPr>
        <p:txBody>
          <a:bodyPr>
            <a:noAutofit/>
          </a:bodyPr>
          <a:lstStyle/>
          <a:p>
            <a:r>
              <a:rPr lang="de-DE" sz="3600" b="1" dirty="0" smtClean="0">
                <a:solidFill>
                  <a:schemeClr val="tx2"/>
                </a:solidFill>
              </a:rPr>
              <a:t>UMSETZUNGSBEGLEITUNG</a:t>
            </a:r>
            <a:endParaRPr lang="de-DE" sz="3600" b="1" dirty="0">
              <a:solidFill>
                <a:schemeClr val="tx2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idx="4294967295"/>
          </p:nvPr>
        </p:nvSpPr>
        <p:spPr>
          <a:xfrm>
            <a:off x="9843034" y="6465988"/>
            <a:ext cx="2178050" cy="1746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4294967295"/>
          </p:nvPr>
        </p:nvSpPr>
        <p:spPr>
          <a:xfrm>
            <a:off x="9843034" y="6283425"/>
            <a:ext cx="2178050" cy="212725"/>
          </a:xfrm>
        </p:spPr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10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2938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5875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8813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11751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4688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7626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70564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23501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1100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sz="1100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69" y="1168189"/>
            <a:ext cx="756000" cy="756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017" y="1084236"/>
            <a:ext cx="792000" cy="792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244" y="2395871"/>
            <a:ext cx="955007" cy="955007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984" y="1531871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>
          <a:xfrm>
            <a:off x="609598" y="1965942"/>
            <a:ext cx="10971213" cy="3484839"/>
          </a:xfrm>
        </p:spPr>
        <p:txBody>
          <a:bodyPr>
            <a:noAutofit/>
          </a:bodyPr>
          <a:lstStyle/>
          <a:p>
            <a:pPr marL="396000" lvl="3" indent="-2520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/>
              <a:t>Der Baukasten dient als Hilfestellung und legt fest, wie MIO-verarbeitende Clients die MIOs in der ePA nutzen sollen</a:t>
            </a:r>
            <a:r>
              <a:rPr lang="de-DE" sz="2200" dirty="0" smtClean="0"/>
              <a:t>.</a:t>
            </a:r>
          </a:p>
          <a:p>
            <a:pPr marL="396000" lvl="3" indent="-2520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/>
              <a:t>MIO-verarbeitende Clients: Primärsysteme für Leistungserbringer und das ePA-Frontend des Versicherten.</a:t>
            </a:r>
            <a:endParaRPr lang="de-DE" sz="2200" dirty="0" smtClean="0"/>
          </a:p>
          <a:p>
            <a:pPr marL="396000" lvl="3" indent="-2520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 smtClean="0"/>
              <a:t>Gemeinsame </a:t>
            </a:r>
            <a:r>
              <a:rPr lang="de-DE" sz="2200" dirty="0"/>
              <a:t>Entwicklung zwischen gematik </a:t>
            </a:r>
            <a:r>
              <a:rPr lang="de-DE" sz="2200" dirty="0">
                <a:solidFill>
                  <a:schemeClr val="tx2"/>
                </a:solidFill>
              </a:rPr>
              <a:t>und </a:t>
            </a:r>
            <a:r>
              <a:rPr lang="de-DE" sz="2200" dirty="0" smtClean="0">
                <a:solidFill>
                  <a:schemeClr val="tx2"/>
                </a:solidFill>
              </a:rPr>
              <a:t>KBV, Veröffentlichung im Juli 2021:</a:t>
            </a:r>
            <a:endParaRPr lang="de-DE" sz="2200" dirty="0" smtClean="0"/>
          </a:p>
          <a:p>
            <a:pPr marL="721950" lvl="4" indent="-36195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Courier New" panose="02070309020205020404" pitchFamily="49" charset="0"/>
              <a:buChar char="o"/>
            </a:pPr>
            <a:r>
              <a:rPr lang="de-DE" sz="2200" dirty="0" smtClean="0"/>
              <a:t>Fachportal </a:t>
            </a:r>
            <a:r>
              <a:rPr lang="de-DE" sz="2200" dirty="0"/>
              <a:t>der gematik: </a:t>
            </a:r>
            <a:r>
              <a:rPr lang="de-DE" sz="2200" dirty="0">
                <a:hlinkClick r:id="rId3"/>
              </a:rPr>
              <a:t>https://</a:t>
            </a:r>
            <a:r>
              <a:rPr lang="de-DE" sz="2200" dirty="0" smtClean="0">
                <a:hlinkClick r:id="rId3"/>
              </a:rPr>
              <a:t>fachportal.gematik.de/fileadmin/Fachportal/Anwendungen/MIO/gemInfo_MIO-Baukasten_V1.0.0.pdf</a:t>
            </a:r>
            <a:r>
              <a:rPr lang="de-DE" sz="2200" dirty="0" smtClean="0"/>
              <a:t> </a:t>
            </a:r>
          </a:p>
          <a:p>
            <a:pPr marL="721950" lvl="4" indent="-361950">
              <a:lnSpc>
                <a:spcPct val="8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Font typeface="Courier New" panose="02070309020205020404" pitchFamily="49" charset="0"/>
              <a:buChar char="o"/>
            </a:pPr>
            <a:r>
              <a:rPr lang="de-DE" sz="2200" dirty="0" smtClean="0"/>
              <a:t>MIO-Plattform: </a:t>
            </a:r>
            <a:r>
              <a:rPr lang="de-DE" sz="2200" dirty="0">
                <a:hlinkClick r:id="rId4"/>
              </a:rPr>
              <a:t>https://mio.kbv.de/display/MIOATT/FAQ+-+Allgemeines</a:t>
            </a:r>
            <a:r>
              <a:rPr lang="de-DE" sz="2200" dirty="0"/>
              <a:t> </a:t>
            </a:r>
          </a:p>
          <a:p>
            <a:pPr marL="252000" lvl="2" indent="-252000">
              <a:lnSpc>
                <a:spcPct val="11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Font typeface="Wingdings" charset="2"/>
              <a:buChar char=""/>
            </a:pPr>
            <a:endParaRPr lang="de-DE" sz="2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sz="3200" dirty="0"/>
              <a:t>MIO </a:t>
            </a:r>
            <a:r>
              <a:rPr lang="de-DE" sz="3200" dirty="0" smtClean="0"/>
              <a:t>BAUKASTEN</a:t>
            </a:r>
            <a:endParaRPr lang="de-DE" sz="2400" dirty="0"/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0"/>
          </p:nvPr>
        </p:nvSpPr>
        <p:spPr>
          <a:xfrm>
            <a:off x="609599" y="960121"/>
            <a:ext cx="10971213" cy="822959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</a:pPr>
            <a:r>
              <a:rPr lang="de-DE" sz="2400" dirty="0" smtClean="0">
                <a:solidFill>
                  <a:schemeClr val="tx2"/>
                </a:solidFill>
              </a:rPr>
              <a:t>Fokus: Erläuterung der MIO-Nutzung in der </a:t>
            </a:r>
            <a:r>
              <a:rPr lang="de-DE" sz="2400" dirty="0" err="1" smtClean="0">
                <a:solidFill>
                  <a:schemeClr val="tx2"/>
                </a:solidFill>
              </a:rPr>
              <a:t>ePA</a:t>
            </a:r>
            <a:r>
              <a:rPr lang="de-DE" sz="2400" dirty="0" smtClean="0">
                <a:solidFill>
                  <a:schemeClr val="tx2"/>
                </a:solidFill>
              </a:rPr>
              <a:t> für </a:t>
            </a:r>
            <a:r>
              <a:rPr lang="de-DE" sz="2400" dirty="0" err="1" smtClean="0">
                <a:solidFill>
                  <a:schemeClr val="tx2"/>
                </a:solidFill>
              </a:rPr>
              <a:t>Entwickler:innen</a:t>
            </a:r>
            <a:endParaRPr lang="de-DE" sz="2400" dirty="0" smtClean="0">
              <a:solidFill>
                <a:schemeClr val="tx2"/>
              </a:solidFill>
            </a:endParaRPr>
          </a:p>
          <a:p>
            <a:pPr algn="ctr"/>
            <a:endParaRPr lang="de-DE" b="0" dirty="0" smtClean="0"/>
          </a:p>
        </p:txBody>
      </p:sp>
    </p:spTree>
    <p:extLst>
      <p:ext uri="{BB962C8B-B14F-4D97-AF65-F5344CB8AC3E}">
        <p14:creationId xmlns:p14="http://schemas.microsoft.com/office/powerpoint/2010/main" val="353695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374210" y="1338580"/>
            <a:ext cx="5136107" cy="4216329"/>
          </a:xfrm>
        </p:spPr>
        <p:txBody>
          <a:bodyPr>
            <a:noAutofit/>
          </a:bodyPr>
          <a:lstStyle/>
          <a:p>
            <a:pPr>
              <a:buSzPct val="100000"/>
            </a:pPr>
            <a:r>
              <a:rPr lang="de-DE" sz="2200" dirty="0" smtClean="0"/>
              <a:t>Die </a:t>
            </a:r>
            <a:r>
              <a:rPr lang="de-DE" sz="2200" dirty="0"/>
              <a:t>FAQs finden Sie auf unserer Internetseite unter der </a:t>
            </a:r>
            <a:r>
              <a:rPr lang="de-DE" sz="2200" b="1" dirty="0"/>
              <a:t>Rubrik Hersteller </a:t>
            </a:r>
            <a:r>
              <a:rPr lang="de-DE" sz="2200" dirty="0"/>
              <a:t>oder unter dem Link </a:t>
            </a:r>
            <a:r>
              <a:rPr lang="de-DE" sz="2200" dirty="0">
                <a:hlinkClick r:id="rId2"/>
              </a:rPr>
              <a:t>https://</a:t>
            </a:r>
            <a:r>
              <a:rPr lang="de-DE" sz="2200" dirty="0" smtClean="0">
                <a:hlinkClick r:id="rId2"/>
              </a:rPr>
              <a:t>mio.kbv.de/display/MIOATT/FAQs</a:t>
            </a:r>
            <a:r>
              <a:rPr lang="de-DE" sz="2200" dirty="0" smtClean="0"/>
              <a:t> </a:t>
            </a:r>
          </a:p>
          <a:p>
            <a:pPr>
              <a:buSzPct val="100000"/>
            </a:pPr>
            <a:endParaRPr lang="de-DE" sz="2200" dirty="0"/>
          </a:p>
          <a:p>
            <a:pPr>
              <a:buSzPct val="100000"/>
            </a:pPr>
            <a:r>
              <a:rPr lang="de-DE" sz="2200" dirty="0"/>
              <a:t>Für weitere Fragen nutzen Sie bitte weiterhin unser Support-Formular </a:t>
            </a:r>
            <a:r>
              <a:rPr lang="de-DE" sz="2200" dirty="0">
                <a:hlinkClick r:id="rId3"/>
              </a:rPr>
              <a:t>https://</a:t>
            </a:r>
            <a:r>
              <a:rPr lang="de-DE" sz="2200" dirty="0" smtClean="0">
                <a:hlinkClick r:id="rId3"/>
              </a:rPr>
              <a:t>mio.kbv.de/display/MIOATT/MIO-Support</a:t>
            </a:r>
            <a:r>
              <a:rPr lang="de-DE" sz="2200" dirty="0"/>
              <a:t> </a:t>
            </a:r>
          </a:p>
          <a:p>
            <a:pPr>
              <a:buSzPct val="100000"/>
            </a:pPr>
            <a:endParaRPr lang="de-DE" sz="2200" dirty="0" smtClean="0"/>
          </a:p>
          <a:p>
            <a:endParaRPr lang="de-DE" sz="220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FAQs &amp; SUPPORT-FORMULAR</a:t>
            </a:r>
            <a:endParaRPr lang="de-DE" dirty="0"/>
          </a:p>
          <a:p>
            <a:endParaRPr lang="de-DE" sz="2200" dirty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2215" y="189102"/>
            <a:ext cx="5686360" cy="329171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5"/>
          <a:srcRect r="2406"/>
          <a:stretch/>
        </p:blipFill>
        <p:spPr>
          <a:xfrm>
            <a:off x="6132576" y="3082866"/>
            <a:ext cx="5935873" cy="3032135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hteck 3"/>
          <p:cNvSpPr/>
          <p:nvPr/>
        </p:nvSpPr>
        <p:spPr>
          <a:xfrm>
            <a:off x="9369552" y="384048"/>
            <a:ext cx="1207008" cy="633984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180-Grad-Pfeil 18"/>
          <p:cNvSpPr/>
          <p:nvPr/>
        </p:nvSpPr>
        <p:spPr>
          <a:xfrm rot="5400000">
            <a:off x="10370609" y="2144360"/>
            <a:ext cx="1941257" cy="388539"/>
          </a:xfrm>
          <a:prstGeom prst="uturnArrow">
            <a:avLst>
              <a:gd name="adj1" fmla="val 11638"/>
              <a:gd name="adj2" fmla="val 17601"/>
              <a:gd name="adj3" fmla="val 47870"/>
              <a:gd name="adj4" fmla="val 50000"/>
              <a:gd name="adj5" fmla="val 10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/>
          </a:p>
        </p:txBody>
      </p:sp>
    </p:spTree>
    <p:extLst>
      <p:ext uri="{BB962C8B-B14F-4D97-AF65-F5344CB8AC3E}">
        <p14:creationId xmlns:p14="http://schemas.microsoft.com/office/powerpoint/2010/main" val="86304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09600" y="1560118"/>
            <a:ext cx="9094530" cy="4216329"/>
          </a:xfrm>
        </p:spPr>
        <p:txBody>
          <a:bodyPr>
            <a:noAutofit/>
          </a:bodyPr>
          <a:lstStyle/>
          <a:p>
            <a:pPr marL="361950" lvl="3" indent="-361950">
              <a:lnSpc>
                <a:spcPct val="8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/>
              <a:t>Jede Help-Session thematisiert </a:t>
            </a:r>
            <a:r>
              <a:rPr lang="de-DE" sz="2200" b="1" dirty="0"/>
              <a:t>alle festgelegten MIOs </a:t>
            </a:r>
            <a:r>
              <a:rPr lang="de-DE" sz="2200" dirty="0"/>
              <a:t>(Q&amp;A)</a:t>
            </a:r>
          </a:p>
          <a:p>
            <a:pPr marL="361950" lvl="3" indent="-361950">
              <a:lnSpc>
                <a:spcPct val="8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/>
              <a:t>Fragen live oder vorab über unser Support-Formular: </a:t>
            </a:r>
            <a:r>
              <a:rPr lang="de-DE" sz="2200" dirty="0">
                <a:hlinkClick r:id="rId2"/>
              </a:rPr>
              <a:t>https://mio.kbv.de/display/MIOATT/MIO-Support</a:t>
            </a:r>
            <a:endParaRPr lang="de-DE" sz="2200" dirty="0"/>
          </a:p>
          <a:p>
            <a:pPr marL="361950" lvl="3" indent="-361950">
              <a:lnSpc>
                <a:spcPct val="8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/>
              <a:t>Alle Informationen unter: </a:t>
            </a:r>
            <a:r>
              <a:rPr lang="de-DE" sz="2200" dirty="0">
                <a:hlinkClick r:id="rId3"/>
              </a:rPr>
              <a:t>https://mio.kbv.de/display/MIOATT/Help-Sessions</a:t>
            </a:r>
            <a:r>
              <a:rPr lang="de-DE" sz="2200" dirty="0"/>
              <a:t> </a:t>
            </a:r>
            <a:br>
              <a:rPr lang="de-DE" sz="2200" dirty="0"/>
            </a:b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>		Hier auch Präsentationen vergangener Help-Sessions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Help-Session</a:t>
            </a:r>
            <a:endParaRPr lang="de-DE" dirty="0"/>
          </a:p>
          <a:p>
            <a:endParaRPr lang="de-DE" sz="2200" dirty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7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9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" name="Pfeil nach rechts 12"/>
          <p:cNvSpPr/>
          <p:nvPr/>
        </p:nvSpPr>
        <p:spPr>
          <a:xfrm>
            <a:off x="1868318" y="3546504"/>
            <a:ext cx="413410" cy="15596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206" y="1421390"/>
            <a:ext cx="526436" cy="526436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714" y="1417261"/>
            <a:ext cx="534693" cy="534693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479" y="1414263"/>
            <a:ext cx="533563" cy="533563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114" y="1414263"/>
            <a:ext cx="531914" cy="53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>
          <a:xfrm>
            <a:off x="609599" y="2718009"/>
            <a:ext cx="7760209" cy="2273439"/>
          </a:xfrm>
        </p:spPr>
        <p:txBody>
          <a:bodyPr>
            <a:noAutofit/>
          </a:bodyPr>
          <a:lstStyle/>
          <a:p>
            <a:pPr marL="34290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 smtClean="0"/>
              <a:t>Save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date</a:t>
            </a:r>
            <a:r>
              <a:rPr lang="de-DE" sz="2200" dirty="0"/>
              <a:t>:</a:t>
            </a:r>
            <a:r>
              <a:rPr lang="de-DE" sz="2200" b="1" dirty="0"/>
              <a:t> 07. </a:t>
            </a:r>
            <a:r>
              <a:rPr lang="de-DE" sz="2200" b="1" dirty="0" smtClean="0"/>
              <a:t>- 09.12.2021</a:t>
            </a:r>
          </a:p>
          <a:p>
            <a:pPr marL="34290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 smtClean="0"/>
              <a:t>Wiederholungen </a:t>
            </a:r>
            <a:r>
              <a:rPr lang="de-DE" sz="2200" dirty="0"/>
              <a:t>sind im Jahr 2022 </a:t>
            </a:r>
            <a:r>
              <a:rPr lang="de-DE" sz="2200" dirty="0" smtClean="0"/>
              <a:t>geplant</a:t>
            </a:r>
            <a:endParaRPr lang="de-DE" sz="2200" dirty="0"/>
          </a:p>
          <a:p>
            <a:pPr marL="34290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 smtClean="0"/>
              <a:t>Ziel</a:t>
            </a:r>
            <a:r>
              <a:rPr lang="de-DE" sz="2200" dirty="0"/>
              <a:t>e</a:t>
            </a:r>
          </a:p>
          <a:p>
            <a:pPr marL="577950" lvl="4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Courier New" panose="02070309020205020404" pitchFamily="49" charset="0"/>
              <a:buChar char="o"/>
            </a:pPr>
            <a:r>
              <a:rPr lang="de-DE" sz="2200" dirty="0" smtClean="0"/>
              <a:t>Reibungslose Nutzung der MIOs in der </a:t>
            </a:r>
            <a:r>
              <a:rPr lang="de-DE" sz="2200" dirty="0" err="1" smtClean="0"/>
              <a:t>ePA</a:t>
            </a:r>
            <a:endParaRPr lang="de-DE" sz="2200" dirty="0"/>
          </a:p>
          <a:p>
            <a:pPr marL="577950" lvl="4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Courier New" panose="02070309020205020404" pitchFamily="49" charset="0"/>
              <a:buChar char="o"/>
            </a:pPr>
            <a:r>
              <a:rPr lang="de-DE" sz="2200" dirty="0" smtClean="0"/>
              <a:t>Minimierung von Support-Bedarf nach MIO-Einführung</a:t>
            </a:r>
          </a:p>
          <a:p>
            <a:pPr marL="577950" lvl="4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Courier New" panose="02070309020205020404" pitchFamily="49" charset="0"/>
              <a:buChar char="o"/>
            </a:pPr>
            <a:r>
              <a:rPr lang="de-DE" sz="2200" dirty="0" smtClean="0"/>
              <a:t>Austausch / Kommunikation zwischen den verschiedenen Anwendungssystemen </a:t>
            </a:r>
            <a:r>
              <a:rPr lang="de-DE" sz="2200" dirty="0"/>
              <a:t>fördern</a:t>
            </a:r>
          </a:p>
          <a:p>
            <a:pPr marL="34290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endParaRPr lang="de-DE" sz="2200" dirty="0"/>
          </a:p>
          <a:p>
            <a:pPr marL="361950" lvl="2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endParaRPr lang="de-DE" sz="2200" dirty="0"/>
          </a:p>
          <a:p>
            <a:pPr marL="0" lvl="2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None/>
            </a:pPr>
            <a:endParaRPr lang="de-DE" sz="2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MIO-CONNECTATHON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0"/>
          </p:nvPr>
        </p:nvSpPr>
        <p:spPr>
          <a:xfrm>
            <a:off x="609599" y="1435003"/>
            <a:ext cx="10971213" cy="1062870"/>
          </a:xfrm>
        </p:spPr>
        <p:txBody>
          <a:bodyPr>
            <a:normAutofit/>
          </a:bodyPr>
          <a:lstStyle/>
          <a:p>
            <a:pPr algn="ctr"/>
            <a:r>
              <a:rPr lang="de-DE" dirty="0" smtClean="0">
                <a:solidFill>
                  <a:schemeClr val="tx2"/>
                </a:solidFill>
              </a:rPr>
              <a:t>Der MIO-</a:t>
            </a:r>
            <a:r>
              <a:rPr lang="de-DE" dirty="0" err="1" smtClean="0">
                <a:solidFill>
                  <a:schemeClr val="tx2"/>
                </a:solidFill>
              </a:rPr>
              <a:t>Connectathon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>
                <a:solidFill>
                  <a:schemeClr val="tx2"/>
                </a:solidFill>
              </a:rPr>
              <a:t>ist eine </a:t>
            </a:r>
            <a:r>
              <a:rPr lang="de-DE" dirty="0" smtClean="0">
                <a:solidFill>
                  <a:schemeClr val="tx2"/>
                </a:solidFill>
              </a:rPr>
              <a:t>(online) Veranstaltung</a:t>
            </a:r>
            <a:r>
              <a:rPr lang="de-DE" dirty="0">
                <a:solidFill>
                  <a:schemeClr val="tx2"/>
                </a:solidFill>
              </a:rPr>
              <a:t>, in </a:t>
            </a:r>
            <a:r>
              <a:rPr lang="de-DE" dirty="0" smtClean="0">
                <a:solidFill>
                  <a:schemeClr val="tx2"/>
                </a:solidFill>
              </a:rPr>
              <a:t>der der Austausch von MIOs durch die verschiedenen Anwendungssysteme hinsichtlich Interoperabilität getestet werden soll. </a:t>
            </a:r>
            <a:endParaRPr lang="de-DE" dirty="0">
              <a:solidFill>
                <a:schemeClr val="tx2"/>
              </a:solidFill>
            </a:endParaRPr>
          </a:p>
          <a:p>
            <a:endParaRPr lang="de-DE" b="0" dirty="0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455" y="2900209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609599" y="1265537"/>
            <a:ext cx="10971213" cy="4519443"/>
          </a:xfrm>
        </p:spPr>
        <p:txBody>
          <a:bodyPr>
            <a:noAutofit/>
          </a:bodyPr>
          <a:lstStyle/>
          <a:p>
            <a:pPr marL="361950" lvl="2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 smtClean="0"/>
              <a:t>Herausforderungen</a:t>
            </a:r>
          </a:p>
          <a:p>
            <a:pPr marL="505950" lvl="3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Courier New" panose="02070309020205020404" pitchFamily="49" charset="0"/>
              <a:buChar char="o"/>
            </a:pPr>
            <a:r>
              <a:rPr lang="de-DE" sz="2200" dirty="0" smtClean="0"/>
              <a:t>Validierung der FHIR®-Dateien wird durch die </a:t>
            </a:r>
            <a:r>
              <a:rPr lang="de-DE" sz="2200" dirty="0" err="1" smtClean="0"/>
              <a:t>ePA</a:t>
            </a:r>
            <a:r>
              <a:rPr lang="de-DE" sz="2200" dirty="0" smtClean="0"/>
              <a:t> nicht technisch sichergestellt</a:t>
            </a:r>
          </a:p>
          <a:p>
            <a:pPr marL="505950" lvl="3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Courier New" panose="02070309020205020404" pitchFamily="49" charset="0"/>
              <a:buChar char="o"/>
            </a:pPr>
            <a:r>
              <a:rPr lang="de-DE" sz="2200" dirty="0" smtClean="0"/>
              <a:t>Support nach MIO-Einführung schwierig, da Fehlerquelle bei nicht-interpretierbarer FHIR®-Dateien in der </a:t>
            </a:r>
            <a:r>
              <a:rPr lang="de-DE" sz="2200" dirty="0" err="1" smtClean="0"/>
              <a:t>ePA</a:t>
            </a:r>
            <a:r>
              <a:rPr lang="de-DE" sz="2200" dirty="0" smtClean="0"/>
              <a:t> nicht klar ist </a:t>
            </a:r>
          </a:p>
          <a:p>
            <a:pPr marL="361950" lvl="2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 smtClean="0"/>
              <a:t>Ziele</a:t>
            </a:r>
          </a:p>
          <a:p>
            <a:pPr marL="505950" lvl="3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Courier New" panose="02070309020205020404" pitchFamily="49" charset="0"/>
              <a:buChar char="o"/>
            </a:pPr>
            <a:r>
              <a:rPr lang="de-DE" sz="2200" dirty="0" smtClean="0"/>
              <a:t>Bedarf an Praxisbeispielen decken</a:t>
            </a:r>
          </a:p>
          <a:p>
            <a:pPr marL="505950" lvl="3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Courier New" panose="02070309020205020404" pitchFamily="49" charset="0"/>
              <a:buChar char="o"/>
            </a:pPr>
            <a:r>
              <a:rPr lang="de-DE" sz="2200" dirty="0" smtClean="0"/>
              <a:t>Austausch zwischen </a:t>
            </a:r>
            <a:r>
              <a:rPr lang="de-DE" sz="2200" dirty="0" err="1" smtClean="0"/>
              <a:t>Hersteller:innen</a:t>
            </a:r>
            <a:r>
              <a:rPr lang="de-DE" sz="2200" dirty="0" smtClean="0"/>
              <a:t> / </a:t>
            </a:r>
            <a:r>
              <a:rPr lang="de-DE" sz="2200" dirty="0" err="1" smtClean="0"/>
              <a:t>Entwickler:innen</a:t>
            </a:r>
            <a:r>
              <a:rPr lang="de-DE" sz="2200" dirty="0" smtClean="0"/>
              <a:t> verschiedener IT-Systeme zur Erhöhung der Qualität.</a:t>
            </a:r>
            <a:endParaRPr lang="de-DE" sz="2200" dirty="0"/>
          </a:p>
          <a:p>
            <a:pPr marL="361950" lvl="2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 smtClean="0"/>
              <a:t>Plattform: </a:t>
            </a:r>
            <a:r>
              <a:rPr lang="de-DE" u="sng" dirty="0">
                <a:hlinkClick r:id="rId3"/>
              </a:rPr>
              <a:t>https://</a:t>
            </a:r>
            <a:r>
              <a:rPr lang="de-DE" u="sng" dirty="0" smtClean="0">
                <a:hlinkClick r:id="rId3"/>
              </a:rPr>
              <a:t>github.com/mio42</a:t>
            </a:r>
            <a:endParaRPr lang="de-DE" u="sng" dirty="0" smtClean="0"/>
          </a:p>
          <a:p>
            <a:pPr marL="361950" lvl="2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39398"/>
              </a:buClr>
              <a:buFont typeface="Wingdings" charset="2"/>
              <a:buChar char=""/>
            </a:pPr>
            <a:r>
              <a:rPr lang="de-DE" sz="2200" dirty="0"/>
              <a:t>Anleitung: </a:t>
            </a:r>
            <a:r>
              <a:rPr lang="de-DE" u="sng" dirty="0">
                <a:hlinkClick r:id="rId4"/>
              </a:rPr>
              <a:t>https://mio.kbv.de/pages/viewpage.action?pageId=98304216</a:t>
            </a:r>
            <a:r>
              <a:rPr lang="de-DE" dirty="0"/>
              <a:t> </a:t>
            </a:r>
            <a:endParaRPr lang="de-DE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de-DE" sz="220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AUSTAUSCHPLATTFORM FÜR MIO-BEISPIELE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idx="17"/>
          </p:nvPr>
        </p:nvSpPr>
        <p:spPr>
          <a:xfrm>
            <a:off x="1132044" y="6267822"/>
            <a:ext cx="3864189" cy="350051"/>
          </a:xfrm>
        </p:spPr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Datumsplatzhalter 3"/>
          <p:cNvSpPr>
            <a:spLocks noGrp="1"/>
          </p:cNvSpPr>
          <p:nvPr>
            <p:ph type="dt" idx="16"/>
          </p:nvPr>
        </p:nvSpPr>
        <p:spPr>
          <a:xfrm>
            <a:off x="9709455" y="6443718"/>
            <a:ext cx="2177008" cy="174155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idx="18"/>
          </p:nvPr>
        </p:nvSpPr>
        <p:spPr>
          <a:xfrm>
            <a:off x="9709455" y="6260856"/>
            <a:ext cx="2177008" cy="211162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01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de-DE" dirty="0" smtClean="0"/>
              <a:t>VALIDIERUNGSPAKET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0"/>
          </p:nvPr>
        </p:nvSpPr>
        <p:spPr>
          <a:xfrm>
            <a:off x="609599" y="1194185"/>
            <a:ext cx="10971213" cy="1374428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10000"/>
              </a:lnSpc>
            </a:pPr>
            <a:r>
              <a:rPr lang="de-DE" sz="2400" dirty="0" smtClean="0">
                <a:solidFill>
                  <a:schemeClr val="tx2"/>
                </a:solidFill>
              </a:rPr>
              <a:t>Das Validierungspaket (ZIP-Datei) enthält </a:t>
            </a:r>
            <a:r>
              <a:rPr lang="de-DE" sz="2400" dirty="0">
                <a:solidFill>
                  <a:schemeClr val="tx2"/>
                </a:solidFill>
              </a:rPr>
              <a:t>Zusammenstellung aller zur Implementierung relevanter </a:t>
            </a:r>
            <a:r>
              <a:rPr lang="de-DE" sz="2400" dirty="0" smtClean="0">
                <a:solidFill>
                  <a:schemeClr val="tx2"/>
                </a:solidFill>
              </a:rPr>
              <a:t>FHIR-Dateien </a:t>
            </a:r>
            <a:r>
              <a:rPr lang="de-DE" sz="2400" dirty="0">
                <a:solidFill>
                  <a:schemeClr val="tx2"/>
                </a:solidFill>
              </a:rPr>
              <a:t>sowie den verwendeten HL7-Validator. </a:t>
            </a:r>
            <a:r>
              <a:rPr lang="de-DE" sz="2400" dirty="0" smtClean="0">
                <a:solidFill>
                  <a:schemeClr val="tx2"/>
                </a:solidFill>
              </a:rPr>
              <a:t>Dient als Service für </a:t>
            </a:r>
            <a:r>
              <a:rPr lang="de-DE" sz="2400" dirty="0" err="1" smtClean="0">
                <a:solidFill>
                  <a:schemeClr val="tx2"/>
                </a:solidFill>
              </a:rPr>
              <a:t>EntwicklerInnen</a:t>
            </a:r>
            <a:r>
              <a:rPr lang="de-DE" sz="2400" dirty="0" smtClean="0">
                <a:solidFill>
                  <a:schemeClr val="tx2"/>
                </a:solidFill>
              </a:rPr>
              <a:t> bei der MIO-Implementierung und –Validierung.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609601" y="2845095"/>
            <a:ext cx="4966010" cy="282791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de-DE" sz="2400" dirty="0" smtClean="0"/>
              <a:t>Inhalt einer ZIP-Datei:</a:t>
            </a:r>
            <a:endParaRPr lang="de-DE" sz="24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9" name="Inhaltsplatzhalter 3"/>
          <p:cNvSpPr txBox="1">
            <a:spLocks/>
          </p:cNvSpPr>
          <p:nvPr/>
        </p:nvSpPr>
        <p:spPr>
          <a:xfrm>
            <a:off x="4236098" y="2751475"/>
            <a:ext cx="7344715" cy="30782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indent="0" defTabSz="914400">
              <a:lnSpc>
                <a:spcPct val="11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SzPct val="70000"/>
              <a:buFont typeface="Wingdings" charset="2"/>
              <a:buNone/>
              <a:defRPr sz="18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37750" indent="-285750" defTabSz="914400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"/>
              <a:defRPr lang="de-DE" sz="2100" b="0" strike="noStrike" spc="-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789750" indent="-285750" defTabSz="914400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70000"/>
              <a:buFont typeface="Symbol" panose="05050102010706020507" pitchFamily="18" charset="2"/>
              <a:buChar char=""/>
              <a:defRPr lang="de-DE" sz="2100" b="0" strike="noStrike" spc="-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933750" indent="-285750" defTabSz="914400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de-DE" sz="2100" b="0" strike="noStrike" spc="-1" dirty="0" smtClean="0">
                <a:solidFill>
                  <a:schemeClr val="accent1"/>
                </a:solidFill>
                <a:latin typeface="Calibri"/>
              </a:defRPr>
            </a:lvl4pPr>
            <a:lvl5pPr marL="1149750" indent="-285750" defTabSz="914400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de-DE" sz="2100" b="0" strike="noStrike" spc="-1" dirty="0">
                <a:solidFill>
                  <a:schemeClr val="accent1"/>
                </a:solidFill>
                <a:latin typeface="Calibri"/>
              </a:defRPr>
            </a:lvl5pPr>
            <a:lvl6pPr marL="1365750" indent="-285750" defTabSz="914400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de-DE" sz="2100" b="0" strike="noStrike" spc="-1" dirty="0">
                <a:solidFill>
                  <a:schemeClr val="accent1"/>
                </a:solidFill>
                <a:latin typeface="Calibri"/>
              </a:defRPr>
            </a:lvl6pPr>
            <a:lvl7pPr marL="1581750" indent="-285750" defTabSz="914400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de-DE" sz="2100" b="0" strike="noStrike" spc="-1" dirty="0">
                <a:solidFill>
                  <a:schemeClr val="accent1"/>
                </a:solidFill>
                <a:latin typeface="Calibri"/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/>
            </a:lvl9pPr>
          </a:lstStyle>
          <a:p>
            <a:pPr marL="342900" indent="-342900">
              <a:buSzPct val="100000"/>
              <a:buFont typeface="Courier New" panose="02070309020205020404" pitchFamily="49" charset="0"/>
              <a:buChar char="o"/>
              <a:defRPr/>
            </a:pPr>
            <a:r>
              <a:rPr lang="de-DE" sz="2400" dirty="0">
                <a:sym typeface="Wingdings" panose="05000000000000000000" pitchFamily="2" charset="2"/>
              </a:rPr>
              <a:t>Sie finden die Validierungspakete auf mio.kbv.de: </a:t>
            </a:r>
            <a:r>
              <a:rPr lang="de-DE" sz="2400" dirty="0">
                <a:sym typeface="Wingdings" panose="05000000000000000000" pitchFamily="2" charset="2"/>
                <a:hlinkClick r:id="rId2"/>
              </a:rPr>
              <a:t>https://mio.kbv.de/pages/viewpage.action?pageId=98304114</a:t>
            </a:r>
            <a:r>
              <a:rPr lang="de-DE" sz="2400" dirty="0">
                <a:sym typeface="Wingdings" panose="05000000000000000000" pitchFamily="2" charset="2"/>
              </a:rPr>
              <a:t>  </a:t>
            </a:r>
            <a:endParaRPr lang="de-DE" sz="2400" dirty="0" smtClean="0">
              <a:sym typeface="Wingdings" panose="05000000000000000000" pitchFamily="2" charset="2"/>
            </a:endParaRPr>
          </a:p>
          <a:p>
            <a:pPr marL="342900" indent="-342900">
              <a:buSzPct val="100000"/>
              <a:buFont typeface="Courier New" panose="02070309020205020404" pitchFamily="49" charset="0"/>
              <a:buChar char="o"/>
              <a:defRPr/>
            </a:pPr>
            <a:r>
              <a:rPr lang="de-DE" sz="2400" dirty="0" smtClean="0">
                <a:sym typeface="Wingdings" panose="05000000000000000000" pitchFamily="2" charset="2"/>
              </a:rPr>
              <a:t>Oder </a:t>
            </a:r>
            <a:r>
              <a:rPr lang="de-DE" sz="2400" dirty="0">
                <a:sym typeface="Wingdings" panose="05000000000000000000" pitchFamily="2" charset="2"/>
              </a:rPr>
              <a:t>auf der mio42 </a:t>
            </a:r>
            <a:r>
              <a:rPr lang="de-DE" sz="2400" dirty="0" err="1">
                <a:sym typeface="Wingdings" panose="05000000000000000000" pitchFamily="2" charset="2"/>
              </a:rPr>
              <a:t>GitHub</a:t>
            </a:r>
            <a:r>
              <a:rPr lang="de-DE" sz="2400" dirty="0">
                <a:sym typeface="Wingdings" panose="05000000000000000000" pitchFamily="2" charset="2"/>
              </a:rPr>
              <a:t> Seite: </a:t>
            </a:r>
            <a:r>
              <a:rPr lang="de-DE" sz="2400" dirty="0">
                <a:hlinkClick r:id="rId3"/>
              </a:rPr>
              <a:t>https://github.com/mio42</a:t>
            </a:r>
            <a:r>
              <a:rPr lang="de-DE" sz="2400" dirty="0"/>
              <a:t> 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3273885"/>
            <a:ext cx="2383234" cy="221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87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32" y="1597119"/>
            <a:ext cx="3856736" cy="2566482"/>
          </a:xfrm>
          <a:prstGeom prst="rect">
            <a:avLst/>
          </a:prstGeom>
        </p:spPr>
      </p:pic>
      <p:sp>
        <p:nvSpPr>
          <p:cNvPr id="3" name="Foliennummernplatzhalter 5"/>
          <p:cNvSpPr>
            <a:spLocks noGrp="1"/>
          </p:cNvSpPr>
          <p:nvPr>
            <p:ph type="sldNum" idx="18"/>
          </p:nvPr>
        </p:nvSpPr>
        <p:spPr>
          <a:xfrm>
            <a:off x="9709455" y="6205436"/>
            <a:ext cx="2177008" cy="211162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Fußzeilenplatzhalter 5"/>
          <p:cNvSpPr>
            <a:spLocks noGrp="1"/>
          </p:cNvSpPr>
          <p:nvPr>
            <p:ph type="ftr" idx="18"/>
          </p:nvPr>
        </p:nvSpPr>
        <p:spPr>
          <a:xfrm>
            <a:off x="1132044" y="6267822"/>
            <a:ext cx="3864189" cy="350051"/>
          </a:xfrm>
        </p:spPr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Datumsplatzhalter 3"/>
          <p:cNvSpPr>
            <a:spLocks noGrp="1"/>
          </p:cNvSpPr>
          <p:nvPr>
            <p:ph type="dt" idx="16"/>
          </p:nvPr>
        </p:nvSpPr>
        <p:spPr>
          <a:xfrm>
            <a:off x="9709455" y="6443718"/>
            <a:ext cx="2177008" cy="174155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151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extShape 1"/>
          <p:cNvSpPr txBox="1"/>
          <p:nvPr/>
        </p:nvSpPr>
        <p:spPr>
          <a:xfrm>
            <a:off x="4677288" y="2969724"/>
            <a:ext cx="6962262" cy="7640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r>
              <a:rPr lang="de-AT" sz="4000" b="1" spc="-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Danke für Ihre Aufmerksamkeit.</a:t>
            </a:r>
          </a:p>
        </p:txBody>
      </p:sp>
      <p:sp>
        <p:nvSpPr>
          <p:cNvPr id="293" name="TextShape 2"/>
          <p:cNvSpPr txBox="1"/>
          <p:nvPr/>
        </p:nvSpPr>
        <p:spPr>
          <a:xfrm>
            <a:off x="4673688" y="4359325"/>
            <a:ext cx="5961600" cy="1346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>
              <a:spcBef>
                <a:spcPts val="884"/>
              </a:spcBef>
            </a:pPr>
            <a:r>
              <a:rPr lang="de-AT" sz="2400" spc="-1" dirty="0" smtClean="0">
                <a:solidFill>
                  <a:srgbClr val="FFFFFF"/>
                </a:solidFill>
                <a:latin typeface="Calibri"/>
              </a:rPr>
              <a:t>Nächster Termin: 30.09.2021</a:t>
            </a:r>
            <a:endParaRPr lang="de-AT" sz="2400" spc="-1" dirty="0">
              <a:solidFill>
                <a:srgbClr val="FFFFFF"/>
              </a:solidFill>
              <a:latin typeface="Calibri"/>
            </a:endParaRPr>
          </a:p>
          <a:p>
            <a:pPr>
              <a:spcBef>
                <a:spcPts val="884"/>
              </a:spcBef>
            </a:pPr>
            <a:endParaRPr lang="de-AT" sz="2400" spc="-1" dirty="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MIO Help-Session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16.09.2021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MIO-Team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826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7500" lnSpcReduction="20000"/>
          </a:bodyPr>
          <a:lstStyle/>
          <a:p>
            <a:r>
              <a:rPr lang="de-DE" dirty="0" smtClean="0"/>
              <a:t>MIO.KBV.DE</a:t>
            </a:r>
          </a:p>
          <a:p>
            <a:r>
              <a:rPr lang="de-DE" dirty="0" smtClean="0"/>
              <a:t>MUTTERPASS</a:t>
            </a:r>
          </a:p>
          <a:p>
            <a:r>
              <a:rPr lang="de-DE" dirty="0" smtClean="0"/>
              <a:t>U-HEFT</a:t>
            </a:r>
            <a:endParaRPr lang="de-DE" dirty="0"/>
          </a:p>
          <a:p>
            <a:pPr>
              <a:buAutoNum type="arabicPeriod" startAt="4"/>
            </a:pPr>
            <a:r>
              <a:rPr lang="de-DE" dirty="0" smtClean="0"/>
              <a:t>UMSETZUNGSBEGLEITUNG</a:t>
            </a:r>
            <a:endParaRPr lang="de-DE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MIO Baukasten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FAQs </a:t>
            </a:r>
            <a:r>
              <a:rPr lang="de-DE" dirty="0"/>
              <a:t>&amp; </a:t>
            </a:r>
            <a:r>
              <a:rPr lang="de-DE" dirty="0" smtClean="0"/>
              <a:t>Support-Formular</a:t>
            </a:r>
            <a:endParaRPr lang="de-DE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Help-Sessions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MIO-</a:t>
            </a:r>
            <a:r>
              <a:rPr lang="de-DE" dirty="0" err="1" smtClean="0"/>
              <a:t>Connectathon</a:t>
            </a:r>
            <a:endParaRPr lang="de-DE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Austauschplattform für MIO-Beispiele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idx="4294967295"/>
          </p:nvPr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425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>
          <a:xfrm>
            <a:off x="609598" y="1965942"/>
            <a:ext cx="10971213" cy="3484839"/>
          </a:xfrm>
        </p:spPr>
        <p:txBody>
          <a:bodyPr>
            <a:noAutofit/>
          </a:bodyPr>
          <a:lstStyle/>
          <a:p>
            <a:pPr marL="0" lvl="2" indent="0">
              <a:lnSpc>
                <a:spcPct val="110000"/>
              </a:lnSpc>
              <a:spcBef>
                <a:spcPts val="1000"/>
              </a:spcBef>
              <a:spcAft>
                <a:spcPts val="1412"/>
              </a:spcAft>
              <a:buClr>
                <a:srgbClr val="239398"/>
              </a:buClr>
              <a:buNone/>
            </a:pPr>
            <a:endParaRPr lang="de-DE" sz="2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sz="3200" dirty="0"/>
              <a:t>m</a:t>
            </a:r>
            <a:r>
              <a:rPr lang="de-DE" sz="3200" dirty="0" smtClean="0"/>
              <a:t>io.kbv.de</a:t>
            </a:r>
            <a:endParaRPr lang="de-DE" sz="2400" dirty="0"/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0"/>
          </p:nvPr>
        </p:nvSpPr>
        <p:spPr>
          <a:xfrm>
            <a:off x="609599" y="1965942"/>
            <a:ext cx="10971213" cy="269749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endParaRPr lang="de-DE" dirty="0" smtClean="0"/>
          </a:p>
          <a:p>
            <a:pPr algn="ctr">
              <a:lnSpc>
                <a:spcPct val="150000"/>
              </a:lnSpc>
            </a:pPr>
            <a:endParaRPr lang="de-DE" dirty="0"/>
          </a:p>
          <a:p>
            <a:pPr algn="ctr">
              <a:lnSpc>
                <a:spcPct val="150000"/>
              </a:lnSpc>
            </a:pPr>
            <a:r>
              <a:rPr lang="de-DE" dirty="0" smtClean="0"/>
              <a:t>Downtime </a:t>
            </a:r>
            <a:r>
              <a:rPr lang="de-DE" dirty="0"/>
              <a:t>mio.kbv.de bis Montag </a:t>
            </a:r>
            <a:r>
              <a:rPr lang="de-DE" dirty="0" smtClean="0"/>
              <a:t>20.09.2021</a:t>
            </a:r>
            <a:endParaRPr lang="de-DE" b="0" dirty="0" smtClean="0"/>
          </a:p>
        </p:txBody>
      </p:sp>
    </p:spTree>
    <p:extLst>
      <p:ext uri="{BB962C8B-B14F-4D97-AF65-F5344CB8AC3E}">
        <p14:creationId xmlns:p14="http://schemas.microsoft.com/office/powerpoint/2010/main" val="41508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5000"/>
          </a:bodyPr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375150" y="3722909"/>
            <a:ext cx="2635250" cy="434975"/>
          </a:xfrm>
        </p:spPr>
        <p:txBody>
          <a:bodyPr>
            <a:noAutofit/>
          </a:bodyPr>
          <a:lstStyle/>
          <a:p>
            <a:r>
              <a:rPr lang="de-DE" sz="3600" b="1" dirty="0" smtClean="0">
                <a:solidFill>
                  <a:schemeClr val="tx2"/>
                </a:solidFill>
              </a:rPr>
              <a:t>MUTTERPASS</a:t>
            </a:r>
            <a:endParaRPr lang="de-DE" sz="3600" b="1" dirty="0">
              <a:solidFill>
                <a:schemeClr val="tx2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idx="4294967295"/>
          </p:nvPr>
        </p:nvSpPr>
        <p:spPr>
          <a:xfrm>
            <a:off x="9603751" y="6435251"/>
            <a:ext cx="2178050" cy="1746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idx="4294967295"/>
          </p:nvPr>
        </p:nvSpPr>
        <p:spPr>
          <a:xfrm>
            <a:off x="1103313" y="6306444"/>
            <a:ext cx="3863975" cy="349250"/>
          </a:xfrm>
          <a:prstGeom prst="rect">
            <a:avLst/>
          </a:prstGeom>
        </p:spPr>
        <p:txBody>
          <a:bodyPr/>
          <a:lstStyle/>
          <a:p>
            <a:r>
              <a:rPr lang="de-DE" b="1" spc="-1" dirty="0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4294967295"/>
          </p:nvPr>
        </p:nvSpPr>
        <p:spPr>
          <a:xfrm>
            <a:off x="9603751" y="6230938"/>
            <a:ext cx="2178050" cy="212725"/>
          </a:xfrm>
        </p:spPr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5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69" y="2802281"/>
            <a:ext cx="2276232" cy="227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7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>
          <a:xfrm>
            <a:off x="609600" y="1219200"/>
            <a:ext cx="10971213" cy="4499212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de-DE" b="1" dirty="0" smtClean="0"/>
              <a:t>Hauptsächlicher Anlass </a:t>
            </a:r>
            <a:r>
              <a:rPr lang="de-DE" b="1" dirty="0"/>
              <a:t>für die Fortschreibung: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de-DE" dirty="0" smtClean="0"/>
              <a:t>Änderung der Anlage 3 zu den Mutterschafts-Richtlinien aufgrund des G-BA-Beschlusses vom 19.08.2021</a:t>
            </a:r>
            <a:endParaRPr lang="de-DE" dirty="0" smtClean="0">
              <a:solidFill>
                <a:srgbClr val="FF0000"/>
              </a:solidFill>
            </a:endParaRPr>
          </a:p>
          <a:p>
            <a:pPr lvl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dirty="0" smtClean="0"/>
              <a:t>Geplante Veröffentlichung im Bundesanzeiger in Q3 nach Ablauf der Beanstandungsfrist BMG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de-DE" b="1" dirty="0"/>
              <a:t>Wichtigste Anpassungen: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de-DE" dirty="0"/>
              <a:t>Aufnahme der Pertussis-Impfung (Keuchhusten) und der Bestimmung des fetalen Rhesus-Status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de-DE" dirty="0"/>
              <a:t>Aktualisierung von SNOMED CT®-Codes aufgrund von neuen Releases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de-DE" dirty="0"/>
              <a:t>Technische Spezifikation </a:t>
            </a:r>
            <a:r>
              <a:rPr lang="de-DE" dirty="0">
                <a:sym typeface="Wingdings" panose="05000000000000000000" pitchFamily="2" charset="2"/>
              </a:rPr>
              <a:t> k</a:t>
            </a:r>
            <a:r>
              <a:rPr lang="de-DE" dirty="0"/>
              <a:t>eine grundlegende Umstrukturierung:</a:t>
            </a:r>
          </a:p>
          <a:p>
            <a:pPr lvl="2">
              <a:lnSpc>
                <a:spcPct val="114000"/>
              </a:lnSpc>
              <a:spcBef>
                <a:spcPts val="0"/>
              </a:spcBef>
            </a:pPr>
            <a:r>
              <a:rPr lang="de-DE" dirty="0"/>
              <a:t>Aktualisierung der zugrundeliegenden Basis-Profile</a:t>
            </a:r>
          </a:p>
          <a:p>
            <a:pPr lvl="2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dirty="0"/>
              <a:t>Konkrete Anpassungen bzw. Ergänzung vereinzelter FHIR®-</a:t>
            </a:r>
            <a:r>
              <a:rPr lang="de-DE" dirty="0" smtClean="0"/>
              <a:t>Profile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 smtClean="0"/>
              <a:t>Kommentierung</a:t>
            </a:r>
            <a:r>
              <a:rPr lang="de-DE" dirty="0" smtClean="0"/>
              <a:t> lief vom 23.08.2021 bis 06.09.2021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de-DE" dirty="0"/>
              <a:t>Fortschreibung MIO </a:t>
            </a:r>
            <a:r>
              <a:rPr lang="de-DE" dirty="0" smtClean="0"/>
              <a:t>Mutterpass 1.1.0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idx="18"/>
          </p:nvPr>
        </p:nvSpPr>
        <p:spPr>
          <a:xfrm>
            <a:off x="9709455" y="6260856"/>
            <a:ext cx="2177008" cy="211162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Fußzeilenplatzhalter 5"/>
          <p:cNvSpPr>
            <a:spLocks noGrp="1"/>
          </p:cNvSpPr>
          <p:nvPr>
            <p:ph type="ftr" idx="18"/>
          </p:nvPr>
        </p:nvSpPr>
        <p:spPr>
          <a:xfrm>
            <a:off x="1132044" y="6281677"/>
            <a:ext cx="3864189" cy="350051"/>
          </a:xfrm>
        </p:spPr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Datumsplatzhalter 3"/>
          <p:cNvSpPr>
            <a:spLocks noGrp="1"/>
          </p:cNvSpPr>
          <p:nvPr>
            <p:ph type="dt" idx="16"/>
          </p:nvPr>
        </p:nvSpPr>
        <p:spPr>
          <a:xfrm>
            <a:off x="9709455" y="6443718"/>
            <a:ext cx="2177008" cy="174155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307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>
          <a:xfrm>
            <a:off x="609600" y="1359407"/>
            <a:ext cx="10971213" cy="435900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SzPct val="100000"/>
            </a:pPr>
            <a:r>
              <a:rPr lang="de-DE" b="1" dirty="0" smtClean="0"/>
              <a:t>Vorgabe </a:t>
            </a:r>
            <a:r>
              <a:rPr lang="de-DE" b="1" dirty="0"/>
              <a:t>des PDSG: </a:t>
            </a:r>
            <a:r>
              <a:rPr lang="de-DE" dirty="0"/>
              <a:t>zum 01.01.2022 muss eine gültige Version des MIO Mutterpasses </a:t>
            </a:r>
            <a:r>
              <a:rPr lang="de-DE" dirty="0" smtClean="0"/>
              <a:t>vorliegen</a:t>
            </a:r>
            <a:endParaRPr lang="de-DE" spc="-1" dirty="0"/>
          </a:p>
          <a:p>
            <a:pPr lvl="0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de-DE" b="1" dirty="0"/>
              <a:t>Aktuell Abstimmung der Vorgehensweise mit </a:t>
            </a:r>
            <a:r>
              <a:rPr lang="de-DE" b="1" dirty="0" err="1"/>
              <a:t>BViTG</a:t>
            </a:r>
            <a:r>
              <a:rPr lang="de-DE" b="1" dirty="0"/>
              <a:t>, GKV-SV und PKV-Verband:</a:t>
            </a:r>
          </a:p>
          <a:p>
            <a:pPr lvl="1">
              <a:spcBef>
                <a:spcPts val="0"/>
              </a:spcBef>
            </a:pPr>
            <a:r>
              <a:rPr lang="de-DE" b="1" dirty="0"/>
              <a:t>Möglichkeit 1:</a:t>
            </a:r>
          </a:p>
          <a:p>
            <a:pPr lvl="2"/>
            <a:r>
              <a:rPr lang="de-DE" dirty="0">
                <a:solidFill>
                  <a:schemeClr val="tx2"/>
                </a:solidFill>
              </a:rPr>
              <a:t>Zum 01.01.2022 gilt die Version 1.1.0 </a:t>
            </a:r>
            <a:r>
              <a:rPr lang="de-DE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de-DE" b="1" dirty="0">
                <a:solidFill>
                  <a:schemeClr val="tx2"/>
                </a:solidFill>
                <a:sym typeface="Wingdings" panose="05000000000000000000" pitchFamily="2" charset="2"/>
              </a:rPr>
              <a:t>ersetzt</a:t>
            </a:r>
            <a:r>
              <a:rPr lang="de-DE" dirty="0">
                <a:solidFill>
                  <a:schemeClr val="tx2"/>
                </a:solidFill>
                <a:sym typeface="Wingdings" panose="05000000000000000000" pitchFamily="2" charset="2"/>
              </a:rPr>
              <a:t> die derzeit gültige Version 1.0.0</a:t>
            </a:r>
            <a:endParaRPr lang="de-DE" dirty="0">
              <a:solidFill>
                <a:schemeClr val="tx2"/>
              </a:solidFill>
            </a:endParaRPr>
          </a:p>
          <a:p>
            <a:pPr lvl="2"/>
            <a:r>
              <a:rPr lang="de-DE" dirty="0">
                <a:solidFill>
                  <a:schemeClr val="tx2"/>
                </a:solidFill>
              </a:rPr>
              <a:t>Kurze Umsetzungsfrist bis zum Jahreswechsel, jedoch keine Umsetzung und dauerhafte Unterstützung von 1.0.0 </a:t>
            </a:r>
            <a:r>
              <a:rPr lang="de-DE" dirty="0" smtClean="0">
                <a:solidFill>
                  <a:schemeClr val="tx2"/>
                </a:solidFill>
              </a:rPr>
              <a:t>notwendig</a:t>
            </a:r>
            <a:endParaRPr lang="de-DE" dirty="0">
              <a:solidFill>
                <a:schemeClr val="tx2"/>
              </a:solidFill>
            </a:endParaRPr>
          </a:p>
          <a:p>
            <a:pPr lvl="1">
              <a:spcBef>
                <a:spcPts val="0"/>
              </a:spcBef>
            </a:pPr>
            <a:r>
              <a:rPr lang="de-DE" b="1" dirty="0"/>
              <a:t>Möglichkeit 2:</a:t>
            </a:r>
          </a:p>
          <a:p>
            <a:pPr lvl="2"/>
            <a:r>
              <a:rPr lang="de-DE" dirty="0">
                <a:solidFill>
                  <a:schemeClr val="tx2"/>
                </a:solidFill>
              </a:rPr>
              <a:t>Zum 01.01.2022 gilt die Version 1.0.0</a:t>
            </a:r>
          </a:p>
          <a:p>
            <a:pPr lvl="2">
              <a:spcBef>
                <a:spcPts val="0"/>
              </a:spcBef>
              <a:spcAft>
                <a:spcPts val="1200"/>
              </a:spcAft>
            </a:pPr>
            <a:r>
              <a:rPr lang="de-DE" dirty="0">
                <a:solidFill>
                  <a:schemeClr val="tx2"/>
                </a:solidFill>
              </a:rPr>
              <a:t>Version 1.1.0 muss zeitnah nachgezogen und langfristig rückwärtskompatibel </a:t>
            </a:r>
            <a:r>
              <a:rPr lang="de-DE" dirty="0" smtClean="0">
                <a:solidFill>
                  <a:schemeClr val="tx2"/>
                </a:solidFill>
              </a:rPr>
              <a:t>sein</a:t>
            </a:r>
          </a:p>
          <a:p>
            <a:pPr marL="309150" indent="-342900">
              <a:buSzPct val="100000"/>
            </a:pPr>
            <a:r>
              <a:rPr lang="de-DE" dirty="0">
                <a:solidFill>
                  <a:schemeClr val="tx2"/>
                </a:solidFill>
              </a:rPr>
              <a:t>Abwägung, ob eine kurzfristige Umsetzungsfrist oder ein dauerhaftes Vorhalten einer „veralteten“ Version problematischer ist</a:t>
            </a:r>
            <a:r>
              <a:rPr lang="de-DE" dirty="0" smtClean="0">
                <a:solidFill>
                  <a:schemeClr val="tx2"/>
                </a:solidFill>
              </a:rPr>
              <a:t>.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de-DE" dirty="0"/>
              <a:t>Fortschreibung MIO </a:t>
            </a:r>
            <a:r>
              <a:rPr lang="de-DE" dirty="0" smtClean="0"/>
              <a:t>Mutterpass 1.1.0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idx="18"/>
          </p:nvPr>
        </p:nvSpPr>
        <p:spPr>
          <a:xfrm>
            <a:off x="9709455" y="6260856"/>
            <a:ext cx="2177008" cy="211162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Fußzeilenplatzhalter 5"/>
          <p:cNvSpPr>
            <a:spLocks noGrp="1"/>
          </p:cNvSpPr>
          <p:nvPr>
            <p:ph type="ftr" idx="18"/>
          </p:nvPr>
        </p:nvSpPr>
        <p:spPr>
          <a:xfrm>
            <a:off x="1132044" y="6267822"/>
            <a:ext cx="3864189" cy="350051"/>
          </a:xfrm>
        </p:spPr>
        <p:txBody>
          <a:bodyPr/>
          <a:lstStyle/>
          <a:p>
            <a:pPr marL="0" marR="0" lvl="0" indent="0" algn="l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MIO Help-Session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Datumsplatzhalter 3"/>
          <p:cNvSpPr>
            <a:spLocks noGrp="1"/>
          </p:cNvSpPr>
          <p:nvPr>
            <p:ph type="dt" idx="16"/>
          </p:nvPr>
        </p:nvSpPr>
        <p:spPr>
          <a:xfrm>
            <a:off x="9709455" y="6443718"/>
            <a:ext cx="2177008" cy="174155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40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5000"/>
          </a:bodyPr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375150" y="3722909"/>
            <a:ext cx="2635250" cy="434975"/>
          </a:xfrm>
        </p:spPr>
        <p:txBody>
          <a:bodyPr>
            <a:noAutofit/>
          </a:bodyPr>
          <a:lstStyle/>
          <a:p>
            <a:r>
              <a:rPr lang="de-DE" sz="3600" b="1" dirty="0" smtClean="0">
                <a:solidFill>
                  <a:schemeClr val="tx2"/>
                </a:solidFill>
              </a:rPr>
              <a:t>U-HEFT</a:t>
            </a:r>
            <a:endParaRPr lang="de-DE" sz="3600" b="1" dirty="0">
              <a:solidFill>
                <a:schemeClr val="tx2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idx="4294967295"/>
          </p:nvPr>
        </p:nvSpPr>
        <p:spPr>
          <a:xfrm>
            <a:off x="9843034" y="6465988"/>
            <a:ext cx="2178050" cy="1746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b="1" spc="-1" smtClean="0">
                <a:solidFill>
                  <a:srgbClr val="385C6B"/>
                </a:solidFill>
                <a:latin typeface="Calibri"/>
              </a:rPr>
              <a:t>16.09.2021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4294967295"/>
          </p:nvPr>
        </p:nvSpPr>
        <p:spPr>
          <a:xfrm>
            <a:off x="9843034" y="6283425"/>
            <a:ext cx="2178050" cy="212725"/>
          </a:xfrm>
        </p:spPr>
        <p:txBody>
          <a:bodyPr/>
          <a:lstStyle/>
          <a:p>
            <a:pPr algn="r"/>
            <a:fld id="{BC4B03E9-1240-4927-BE42-1FD16B9BDE83}" type="slidenum">
              <a:rPr lang="de-AT" b="1" spc="-1" smtClean="0">
                <a:solidFill>
                  <a:srgbClr val="385C6B"/>
                </a:solidFill>
                <a:latin typeface="Calibri"/>
              </a:rPr>
              <a:pPr algn="r"/>
              <a:t>8</a:t>
            </a:fld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69" y="2802281"/>
            <a:ext cx="2276232" cy="2276232"/>
          </a:xfrm>
          <a:prstGeom prst="rect">
            <a:avLst/>
          </a:prstGeom>
        </p:spPr>
      </p:pic>
      <p:sp>
        <p:nvSpPr>
          <p:cNvPr id="8" name="Fußzeilenplatzhalter 5"/>
          <p:cNvSpPr txBox="1">
            <a:spLocks/>
          </p:cNvSpPr>
          <p:nvPr/>
        </p:nvSpPr>
        <p:spPr>
          <a:xfrm>
            <a:off x="1132044" y="6267822"/>
            <a:ext cx="3864189" cy="35005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2938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5875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8813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11751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4688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7626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70564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23501" algn="l" defTabSz="1105875" rtl="0" eaLnBrk="1" latinLnBrk="0" hangingPunct="1"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1100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sz="1100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331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7"/>
          </p:nvPr>
        </p:nvSpPr>
        <p:spPr>
          <a:xfrm>
            <a:off x="9709455" y="6443718"/>
            <a:ext cx="2177008" cy="174155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t>16.09.2021</a:t>
            </a:r>
            <a:endParaRPr kumimoji="0" lang="de-AT" sz="1100" b="1" i="0" u="none" strike="noStrike" kern="1200" cap="none" spc="-1" normalizeH="0" baseline="0" noProof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9"/>
          </p:nvPr>
        </p:nvSpPr>
        <p:spPr>
          <a:xfrm>
            <a:off x="9709455" y="6260856"/>
            <a:ext cx="2177008" cy="211162"/>
          </a:xfrm>
        </p:spPr>
        <p:txBody>
          <a:bodyPr/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BF7F-D706-48CF-821D-4866D511AC01}" type="slidenum">
              <a:rPr kumimoji="0" lang="de-AT" sz="1100" b="1" i="0" u="none" strike="noStrike" kern="1200" cap="none" spc="-1" normalizeH="0" baseline="0" noProof="0" smtClean="0">
                <a:ln>
                  <a:noFill/>
                </a:ln>
                <a:solidFill>
                  <a:srgbClr val="385C6B"/>
                </a:solidFill>
                <a:effectLst/>
                <a:uLnTx/>
                <a:uFillTx/>
                <a:latin typeface="Calibri"/>
              </a:rPr>
              <a:pPr marL="0" marR="0" lvl="0" indent="0" algn="r" defTabSz="11058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AT" sz="1100" b="1" i="0" u="none" strike="noStrike" kern="1200" cap="none" spc="-1" normalizeH="0" baseline="0" noProof="0" dirty="0">
              <a:ln>
                <a:noFill/>
              </a:ln>
              <a:solidFill>
                <a:srgbClr val="385C6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609600" y="1502083"/>
            <a:ext cx="10369420" cy="421632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dirty="0" smtClean="0"/>
              <a:t>Ungeplante Fortschreibung aufgrund von Bug Fixes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Änderungen</a:t>
            </a:r>
          </a:p>
          <a:p>
            <a:pPr lvl="1">
              <a:spcBef>
                <a:spcPts val="0"/>
              </a:spcBef>
            </a:pPr>
            <a:r>
              <a:rPr lang="de-DE" dirty="0" smtClean="0"/>
              <a:t>Keine medizinisch-fachlichen Änderungen</a:t>
            </a:r>
          </a:p>
          <a:p>
            <a:pPr lvl="1">
              <a:spcBef>
                <a:spcPts val="0"/>
              </a:spcBef>
            </a:pPr>
            <a:r>
              <a:rPr lang="de-DE" dirty="0" smtClean="0"/>
              <a:t>Technische Anpassungen </a:t>
            </a:r>
            <a:r>
              <a:rPr lang="de-DE" dirty="0"/>
              <a:t>der FHIR-Spezifikation (</a:t>
            </a:r>
            <a:r>
              <a:rPr lang="de-DE" dirty="0" smtClean="0"/>
              <a:t>Verweise, </a:t>
            </a:r>
            <a:r>
              <a:rPr lang="de-DE" dirty="0" err="1" smtClean="0"/>
              <a:t>Constraints</a:t>
            </a:r>
            <a:r>
              <a:rPr lang="de-DE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de-DE" dirty="0" smtClean="0"/>
              <a:t>Code-Aktualisierungen (SNOMED-CT®)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de-DE" dirty="0"/>
              <a:t>Redaktionelle Korrekturen</a:t>
            </a:r>
            <a:endParaRPr lang="de-DE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dirty="0"/>
              <a:t>Benehmensherstellung abgeschlossen.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dirty="0" smtClean="0"/>
              <a:t>Festlegung &amp; Veröffentlichung Mitte September geplant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dirty="0" smtClean="0"/>
              <a:t>Gültig ab 01.01.22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Abkündigung Vorversion (1.0.0)</a:t>
            </a:r>
          </a:p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KINDERUNTERSUCHUNGSHEFT FORTSCHREIBUNG 1.0.1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rPr lang="de-DE" b="1" spc="-1" smtClean="0">
                <a:solidFill>
                  <a:srgbClr val="385C6B"/>
                </a:solidFill>
                <a:latin typeface="Calibri"/>
              </a:rPr>
              <a:t>MIO Help-Session</a:t>
            </a:r>
            <a:endParaRPr lang="de-AT" b="1" spc="-1" dirty="0">
              <a:solidFill>
                <a:srgbClr val="385C6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384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1_Office Theme">
  <a:themeElements>
    <a:clrScheme name="mio42-Farben">
      <a:dk1>
        <a:sysClr val="windowText" lastClr="000000"/>
      </a:dk1>
      <a:lt1>
        <a:sysClr val="window" lastClr="FFFFFF"/>
      </a:lt1>
      <a:dk2>
        <a:srgbClr val="385C6B"/>
      </a:dk2>
      <a:lt2>
        <a:srgbClr val="91C9CC"/>
      </a:lt2>
      <a:accent1>
        <a:srgbClr val="385C6B"/>
      </a:accent1>
      <a:accent2>
        <a:srgbClr val="249499"/>
      </a:accent2>
      <a:accent3>
        <a:srgbClr val="91C9CC"/>
      </a:accent3>
      <a:accent4>
        <a:srgbClr val="FFCC00"/>
      </a:accent4>
      <a:accent5>
        <a:srgbClr val="95ACBA"/>
      </a:accent5>
      <a:accent6>
        <a:srgbClr val="5372AB"/>
      </a:accent6>
      <a:hlink>
        <a:srgbClr val="249499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nXeGKudETKPeaCNGFh5iwUzzYZDrQrCHKPfejBusKNvQLcln0aiewszm1omL74>xTQCMtog2+Eu3df7Gj7Evg==</nXeGKudETKPeaCNGFh5iwUzzYZDrQrCHKPfejBusKNvQLcln0aiewszm1omL74>
</file>

<file path=customXml/item10.xml><?xml version="1.0" encoding="utf-8"?>
<NovaPath_docClassDate>05/03/2021 17:06:15</NovaPath_docClassDate>
</file>

<file path=customXml/item11.xml><?xml version="1.0" encoding="utf-8"?>
<nXeGKudETKPeaCNGFh5ix5fP7fSWtl37NIroXmZN38TajkfZeW3Vf6bvmNn8>d0Y1b37TEHMVn0R4h5WJR1/cJfuc6LuGOdoiD1+wGj6L6vXLvYY4bxTndO64w0tU</nXeGKudETKPeaCNGFh5ix5fP7fSWtl37NIroXmZN38TajkfZeW3Vf6bvmNn8>
</file>

<file path=customXml/item12.xml><?xml version="1.0" encoding="utf-8"?>
<NovaPath_baseApplication>Microsoft PowerPoint</NovaPath_baseApplication>
</file>

<file path=customXml/item13.xml><?xml version="1.0" encoding="utf-8"?>
<NovaPath_docID>PKWRC8XALZ4ZFMVEKE8ATO47QD</NovaPath_docID>
</file>

<file path=customXml/item14.xml><?xml version="1.0" encoding="utf-8"?>
<nXeGKudETKPeaCNGFh5i0BGlH9ci87cLWvMx3DlPzuAPh2gY9s703zKUS7uW>TDQpue5NkxfH2SUcUo6uTk9MqYxhMvXHJ3j4xaFY9PPx9gb1oJG9rJgTSOBlNSW3GALjC3hiQ+5BC1W/YO0hJGBZDbgwUQW19Re+FqHq8Fqk+UpqIFMSHy+FqAlAsCRmb6TUbDNhgRZFY5pu+RJ1E9PPrnvfPHa9WU5JBHDyP0i9AkVVAsIVBkRCOPfWAy5g08VG7m545x+jYytSrTnZ5K+//ew6GFHS0Kxftr3AGOlrFATxQAZotI82sslEwWiMCCZB8NcwHEnQix7AbfUSgXegYhxvf0g1cTS9erh/et7QINN6TFYrIhl4HxMe5J1S9uCTh0UAXKI0MmlvT9N+mvaIeidVH8QPlzKVtmlXKfCV/Hz1RJBycKP3DaGpK4ty</nXeGKudETKPeaCNGFh5i0BGlH9ci87cLWvMx3DlPzuAPh2gY9s703zKUS7uW>
</file>

<file path=customXml/item15.xml><?xml version="1.0" encoding="utf-8"?>
<NovaPath_DocumentType>0</NovaPath_DocumentType>
</file>

<file path=customXml/item16.xml><?xml version="1.0" encoding="utf-8"?>
<nXeGKudETKPeaCNGFh5ix5fP7fSWtl37NIroXmYBQsS1cecqKZfGozr8W9iy>tAW6vADxQuAEWsUHUK3P0IXfa4m7lkkS9nukyXS7o7VLgNtTC22fheKU2HWX8HHnYYpZrMdZL2CZ3u0/SosEjyqb0r7M7+48p2V+FJqBZhI=</nXeGKudETKPeaCNGFh5ix5fP7fSWtl37NIroXmYBQsS1cecqKZfGozr8W9iy>
</file>

<file path=customXml/item17.xml><?xml version="1.0" encoding="utf-8"?>
<nXeGKudETKPeaCNGFh5i8sltj09I1nJ8AlBUytNZ1Ehih9jnZMZtoeNI9UMZ5>zhhFcvadLHQ/CwvmgHA6WraYRSZtfHSAoCtkBwuwJBs=</nXeGKudETKPeaCNGFh5i8sltj09I1nJ8AlBUytNZ1Ehih9jnZMZtoeNI9UMZ5>
</file>

<file path=customXml/item18.xml><?xml version="1.0" encoding="utf-8"?>
<nXeGKudETKPeaCNGFh5i5IeuWeXv6XDtePDOrtUSOqWwmvYa7PTRiLQvIZkriN4zFxEJfkpx7yiWurrFRQTw>wET7z3APVwWLb5suGR4vTrhDRZJozxrRzOAhwYFpvHz9eQHoa02Xka3de7sjEXtf</nXeGKudETKPeaCNGFh5i5IeuWeXv6XDtePDOrtUSOqWwmvYa7PTRiLQvIZkriN4zFxEJfkpx7yiWurrFRQTw>
</file>

<file path=customXml/item19.xml><?xml version="1.0" encoding="utf-8"?>
<NovaPath_versionInfo>5.1.0.13233</NovaPath_versionInfo>
</file>

<file path=customXml/item2.xml><?xml version="1.0" encoding="utf-8"?>
<NovaPath_severityLevel>2000</NovaPath_severityLevel>
</file>

<file path=customXml/item20.xml><?xml version="1.0" encoding="utf-8"?>
<NovaPath_docOwner>wroos</NovaPath_docOwner>
</file>

<file path=customXml/item21.xml><?xml version="1.0" encoding="utf-8"?>
<NovaPath_docPath>L:\Projekte\MIO\MIO2\01_Meetings\Stakeholder\2021\20210507 Stakeholder-Meeting\Einzelpräsentationen\20210507_Stakeholder-Meeting_gesamt.pptx</NovaPath_docPath>
</file>

<file path=customXml/item22.xml><?xml version="1.0" encoding="utf-8"?>
<nXeGKudETKPeaCNGFh5i2aVdoOsLYjULCdH7T707tDyRRmguot4fEcJ2iD6f9>hYWUYt1ADfnPFBvn8rN1Ww==</nXeGKudETKPeaCNGFh5i2aVdoOsLYjULCdH7T707tDyRRmguot4fEcJ2iD6f9>
</file>

<file path=customXml/item23.xml><?xml version="1.0" encoding="utf-8"?>
<nXeGKudETKPeaCNGFh5i7cKyawAjgyQn9gyiebCxx1jD9eHXSWW9Lib2F1j9>T3OgusMkud441joiejy0T0vkca3KibU9VNo4wyaD4x3DM0mszHsi72B1zEe05whv7RB0idlaWE93RKDMXy/GfVKm8aAQVLdC8GcdaSS+ZwX09LKrTE0lZRqXMElM7E2v</nXeGKudETKPeaCNGFh5i7cKyawAjgyQn9gyiebCxx1jD9eHXSWW9Lib2F1j9>
</file>

<file path=customXml/item24.xml><?xml version="1.0" encoding="utf-8"?>
<nXeGKudETKPeaCNGFh5iKXsadLDxTRe0xbrxgS3asWaSdlBY0sLX5pYu7jLmo>PuHLcbmjKLgFtJQwvqW1GdTmHlNFzFGC1cWK9gPNG1c5ncSow0/56HT7+qfVTYtAEB7HLIX7yoUeCqOuwANeWu8CxpyrVuJ2cldDTRjGKeg=</nXeGKudETKPeaCNGFh5iKXsadLDxTRe0xbrxgS3asWaSdlBY0sLX5pYu7jLmo>
</file>

<file path=customXml/item25.xml><?xml version="1.0" encoding="utf-8"?>
<nXeGKudETKPeaCNGFh5ix5fP7fSWtl37NIroXmZyHIynb9qBde2n67FOJFV2>2bW0LL3li87kPxsrTNQA+g==</nXeGKudETKPeaCNGFh5ix5fP7fSWtl37NIroXmZyHIynb9qBde2n67FOJFV2>
</file>

<file path=customXml/item26.xml><?xml version="1.0" encoding="utf-8"?>
<NovaPath_docClassID>38B488EFB5BA4367AC7700913BF26F17</NovaPath_docClassID>
</file>

<file path=customXml/item3.xml><?xml version="1.0" encoding="utf-8"?>
<NovaPath_docClass>Intern</NovaPath_docClass>
</file>

<file path=customXml/item4.xml><?xml version="1.0" encoding="utf-8"?>
<NovaPath_tenantID>9DCB34AE-E0A9-4144-BA74-8A1BCA5AC9A5</NovaPath_tenantID>
</file>

<file path=customXml/item5.xml><?xml version="1.0" encoding="utf-8"?>
<NovaPath_docName>20210507_Stakeholder-Meeting_gesamt.pptx</NovaPath_docName>
</file>

<file path=customXml/item6.xml><?xml version="1.0" encoding="utf-8"?>
<nXeGKudETKPeaCNGFh5iTSI5UodjD94nh7U7VklxY>5icqZG912xPGi2OU3h7p7EvUDSNL5CydMzJoxjfg7hcfyn7QPLWdXLiuLpj9mrxNUT6PKcRfZRyPFsQYr0LtqQ==</nXeGKudETKPeaCNGFh5iTSI5UodjD94nh7U7VklxY>
</file>

<file path=customXml/item7.xml><?xml version="1.0" encoding="utf-8"?>
<nXeGKudETKPeaCNGFh5iyLk1gcWWJqTgFQk8wGFUmjFC0m6hdwbr2zDsrBNVqK>H+zUwHgXhthK+/A90IN02astBn2JC02hskn6uynT5cq3zORUCpe0U2Yum8dj3PA+tj1+PTqwhjSpo7VaACADtg==</nXeGKudETKPeaCNGFh5iyLk1gcWWJqTgFQk8wGFUmjFC0m6hdwbr2zDsrBNVqK>
</file>

<file path=customXml/item8.xml><?xml version="1.0" encoding="utf-8"?>
<nXeGKudETKPeaCNGFh5i7KB6PCgefevITs3IW5zvHkDTq2cPPZVDzitehfVaR>xXOERgJrn4wgiPpGYa05bg==</nXeGKudETKPeaCNGFh5i7KB6PCgefevITs3IW5zvHkDTq2cPPZVDzitehfVaR>
</file>

<file path=customXml/item9.xml><?xml version="1.0" encoding="utf-8"?>
<NovaPath_docAuthor>Jung, Jennifer (kv.digital)</NovaPath_docAuthor>
</file>

<file path=customXml/itemProps1.xml><?xml version="1.0" encoding="utf-8"?>
<ds:datastoreItem xmlns:ds="http://schemas.openxmlformats.org/officeDocument/2006/customXml" ds:itemID="{7C7EB08D-75BB-42A5-9A67-BEA32B609772}">
  <ds:schemaRefs/>
</ds:datastoreItem>
</file>

<file path=customXml/itemProps10.xml><?xml version="1.0" encoding="utf-8"?>
<ds:datastoreItem xmlns:ds="http://schemas.openxmlformats.org/officeDocument/2006/customXml" ds:itemID="{A8E988C1-772F-4705-8791-42FDF5ECBEE3}">
  <ds:schemaRefs/>
</ds:datastoreItem>
</file>

<file path=customXml/itemProps11.xml><?xml version="1.0" encoding="utf-8"?>
<ds:datastoreItem xmlns:ds="http://schemas.openxmlformats.org/officeDocument/2006/customXml" ds:itemID="{29FC36E4-CD1E-4A45-AE0C-AA5162FAC596}">
  <ds:schemaRefs/>
</ds:datastoreItem>
</file>

<file path=customXml/itemProps12.xml><?xml version="1.0" encoding="utf-8"?>
<ds:datastoreItem xmlns:ds="http://schemas.openxmlformats.org/officeDocument/2006/customXml" ds:itemID="{FA9AF1D2-7D96-4865-95A9-D6555F434504}">
  <ds:schemaRefs/>
</ds:datastoreItem>
</file>

<file path=customXml/itemProps13.xml><?xml version="1.0" encoding="utf-8"?>
<ds:datastoreItem xmlns:ds="http://schemas.openxmlformats.org/officeDocument/2006/customXml" ds:itemID="{C6D6032D-309C-4D05-86B3-1BA4272425EB}">
  <ds:schemaRefs/>
</ds:datastoreItem>
</file>

<file path=customXml/itemProps14.xml><?xml version="1.0" encoding="utf-8"?>
<ds:datastoreItem xmlns:ds="http://schemas.openxmlformats.org/officeDocument/2006/customXml" ds:itemID="{43F44CE6-AC70-4C65-9746-FE40CDCD2CB8}">
  <ds:schemaRefs/>
</ds:datastoreItem>
</file>

<file path=customXml/itemProps15.xml><?xml version="1.0" encoding="utf-8"?>
<ds:datastoreItem xmlns:ds="http://schemas.openxmlformats.org/officeDocument/2006/customXml" ds:itemID="{40D45643-FA13-48D4-9CE1-1A08938D7D55}">
  <ds:schemaRefs/>
</ds:datastoreItem>
</file>

<file path=customXml/itemProps16.xml><?xml version="1.0" encoding="utf-8"?>
<ds:datastoreItem xmlns:ds="http://schemas.openxmlformats.org/officeDocument/2006/customXml" ds:itemID="{6433CC1C-0D3F-40EA-BD29-B6A8174E7EDC}">
  <ds:schemaRefs/>
</ds:datastoreItem>
</file>

<file path=customXml/itemProps17.xml><?xml version="1.0" encoding="utf-8"?>
<ds:datastoreItem xmlns:ds="http://schemas.openxmlformats.org/officeDocument/2006/customXml" ds:itemID="{7D5E2C0F-8A90-47FD-A2BD-3BF05DAB8AA2}">
  <ds:schemaRefs/>
</ds:datastoreItem>
</file>

<file path=customXml/itemProps18.xml><?xml version="1.0" encoding="utf-8"?>
<ds:datastoreItem xmlns:ds="http://schemas.openxmlformats.org/officeDocument/2006/customXml" ds:itemID="{A21CC2C4-CD98-4764-B0BA-F31EF5DA4DD1}">
  <ds:schemaRefs/>
</ds:datastoreItem>
</file>

<file path=customXml/itemProps19.xml><?xml version="1.0" encoding="utf-8"?>
<ds:datastoreItem xmlns:ds="http://schemas.openxmlformats.org/officeDocument/2006/customXml" ds:itemID="{8FF0ED86-73F8-4FDA-89DF-2D761E360A55}">
  <ds:schemaRefs/>
</ds:datastoreItem>
</file>

<file path=customXml/itemProps2.xml><?xml version="1.0" encoding="utf-8"?>
<ds:datastoreItem xmlns:ds="http://schemas.openxmlformats.org/officeDocument/2006/customXml" ds:itemID="{F537A5E6-6AC6-42A0-8DAD-577AC2531985}">
  <ds:schemaRefs/>
</ds:datastoreItem>
</file>

<file path=customXml/itemProps20.xml><?xml version="1.0" encoding="utf-8"?>
<ds:datastoreItem xmlns:ds="http://schemas.openxmlformats.org/officeDocument/2006/customXml" ds:itemID="{139CF57C-2759-449B-BBCB-544C62E821D4}">
  <ds:schemaRefs/>
</ds:datastoreItem>
</file>

<file path=customXml/itemProps21.xml><?xml version="1.0" encoding="utf-8"?>
<ds:datastoreItem xmlns:ds="http://schemas.openxmlformats.org/officeDocument/2006/customXml" ds:itemID="{0BB91163-BB12-48A1-8777-0CCEE311C4D2}">
  <ds:schemaRefs/>
</ds:datastoreItem>
</file>

<file path=customXml/itemProps22.xml><?xml version="1.0" encoding="utf-8"?>
<ds:datastoreItem xmlns:ds="http://schemas.openxmlformats.org/officeDocument/2006/customXml" ds:itemID="{BA3592E8-B837-4DCC-A7ED-0617344DA890}">
  <ds:schemaRefs/>
</ds:datastoreItem>
</file>

<file path=customXml/itemProps23.xml><?xml version="1.0" encoding="utf-8"?>
<ds:datastoreItem xmlns:ds="http://schemas.openxmlformats.org/officeDocument/2006/customXml" ds:itemID="{FCC9CD9C-A1C5-4708-A4AF-9842FDEBBED7}">
  <ds:schemaRefs/>
</ds:datastoreItem>
</file>

<file path=customXml/itemProps24.xml><?xml version="1.0" encoding="utf-8"?>
<ds:datastoreItem xmlns:ds="http://schemas.openxmlformats.org/officeDocument/2006/customXml" ds:itemID="{C7D82C59-96FD-4E47-BD0D-5BDD53582B5D}">
  <ds:schemaRefs/>
</ds:datastoreItem>
</file>

<file path=customXml/itemProps25.xml><?xml version="1.0" encoding="utf-8"?>
<ds:datastoreItem xmlns:ds="http://schemas.openxmlformats.org/officeDocument/2006/customXml" ds:itemID="{6A833122-B0CD-4F6B-A4AE-73A373F970CB}">
  <ds:schemaRefs/>
</ds:datastoreItem>
</file>

<file path=customXml/itemProps26.xml><?xml version="1.0" encoding="utf-8"?>
<ds:datastoreItem xmlns:ds="http://schemas.openxmlformats.org/officeDocument/2006/customXml" ds:itemID="{9E08AA4A-4A13-486B-A31D-60C5C5736F17}">
  <ds:schemaRefs/>
</ds:datastoreItem>
</file>

<file path=customXml/itemProps3.xml><?xml version="1.0" encoding="utf-8"?>
<ds:datastoreItem xmlns:ds="http://schemas.openxmlformats.org/officeDocument/2006/customXml" ds:itemID="{0F533F3F-89EA-4F12-8739-559842D24524}">
  <ds:schemaRefs/>
</ds:datastoreItem>
</file>

<file path=customXml/itemProps4.xml><?xml version="1.0" encoding="utf-8"?>
<ds:datastoreItem xmlns:ds="http://schemas.openxmlformats.org/officeDocument/2006/customXml" ds:itemID="{C5B17772-ACA7-4C26-BE28-983922095734}">
  <ds:schemaRefs/>
</ds:datastoreItem>
</file>

<file path=customXml/itemProps5.xml><?xml version="1.0" encoding="utf-8"?>
<ds:datastoreItem xmlns:ds="http://schemas.openxmlformats.org/officeDocument/2006/customXml" ds:itemID="{238E1FF0-817E-4BA2-A930-4E84817DF515}">
  <ds:schemaRefs/>
</ds:datastoreItem>
</file>

<file path=customXml/itemProps6.xml><?xml version="1.0" encoding="utf-8"?>
<ds:datastoreItem xmlns:ds="http://schemas.openxmlformats.org/officeDocument/2006/customXml" ds:itemID="{D5D9D651-9872-4AD6-9F4D-03DBED039B2E}">
  <ds:schemaRefs/>
</ds:datastoreItem>
</file>

<file path=customXml/itemProps7.xml><?xml version="1.0" encoding="utf-8"?>
<ds:datastoreItem xmlns:ds="http://schemas.openxmlformats.org/officeDocument/2006/customXml" ds:itemID="{C1711E9E-5C38-47F6-B07F-6D6380F4A5B0}">
  <ds:schemaRefs/>
</ds:datastoreItem>
</file>

<file path=customXml/itemProps8.xml><?xml version="1.0" encoding="utf-8"?>
<ds:datastoreItem xmlns:ds="http://schemas.openxmlformats.org/officeDocument/2006/customXml" ds:itemID="{3EF08804-ADB4-4A4F-BF8F-D346656D3E65}">
  <ds:schemaRefs/>
</ds:datastoreItem>
</file>

<file path=customXml/itemProps9.xml><?xml version="1.0" encoding="utf-8"?>
<ds:datastoreItem xmlns:ds="http://schemas.openxmlformats.org/officeDocument/2006/customXml" ds:itemID="{AE26E294-7D30-4035-8CB0-E1A743AD6B57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776</Words>
  <Application>Microsoft Office PowerPoint</Application>
  <PresentationFormat>Breitbild</PresentationFormat>
  <Paragraphs>160</Paragraphs>
  <Slides>18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18</vt:i4>
      </vt:variant>
    </vt:vector>
  </HeadingPairs>
  <TitlesOfParts>
    <vt:vector size="34" baseType="lpstr">
      <vt:lpstr>Arial</vt:lpstr>
      <vt:lpstr>Calibri</vt:lpstr>
      <vt:lpstr>Courier New</vt:lpstr>
      <vt:lpstr>DejaVu Sans</vt:lpstr>
      <vt:lpstr>StarSymbol</vt:lpstr>
      <vt:lpstr>Symbol</vt:lpstr>
      <vt:lpstr>Times New Roman</vt:lpstr>
      <vt:lpstr>Wingdings</vt:lpstr>
      <vt:lpstr>Wingdings 2</vt:lpstr>
      <vt:lpstr>Office Theme</vt:lpstr>
      <vt:lpstr>Office Theme</vt:lpstr>
      <vt:lpstr>Office Theme</vt:lpstr>
      <vt:lpstr>1_Office Theme</vt:lpstr>
      <vt:lpstr>5_Office Theme</vt:lpstr>
      <vt:lpstr>2_Office Theme</vt:lpstr>
      <vt:lpstr>11_Office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mio42 Präsentation</dc:title>
  <dc:subject/>
  <dc:creator>Jung, Jennifer (kv.digital)</dc:creator>
  <dc:description/>
  <cp:lastModifiedBy>Borkowski, Lydia (mio42)</cp:lastModifiedBy>
  <cp:revision>471</cp:revision>
  <dcterms:created xsi:type="dcterms:W3CDTF">2020-08-14T13:08:11Z</dcterms:created>
  <dcterms:modified xsi:type="dcterms:W3CDTF">2021-09-16T09:55:59Z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lassifizierung">
    <vt:lpwstr>Intern</vt:lpwstr>
  </property>
  <property fmtid="{D5CDD505-2E9C-101B-9397-08002B2CF9AE}" pid="3" name="Klassifizierungs-Id">
    <vt:lpwstr>38B488EFB5BA4367AC7700913BF26F17</vt:lpwstr>
  </property>
  <property fmtid="{D5CDD505-2E9C-101B-9397-08002B2CF9AE}" pid="4" name="Klassifizierungs-Datum">
    <vt:lpwstr>05/03/2021 17:06:15</vt:lpwstr>
  </property>
  <property fmtid="{D5CDD505-2E9C-101B-9397-08002B2CF9AE}" pid="5" name="NovaPath-SeverityName">
    <vt:lpwstr>Normal</vt:lpwstr>
  </property>
  <property fmtid="{D5CDD505-2E9C-101B-9397-08002B2CF9AE}" pid="6" name="NovaPath-SeverityLevel">
    <vt:lpwstr>2000</vt:lpwstr>
  </property>
  <property fmtid="{D5CDD505-2E9C-101B-9397-08002B2CF9AE}" pid="7" name="Dokumenten-ID">
    <vt:lpwstr>PKWRC8XALZ4ZFMVEKE8ATO47QD</vt:lpwstr>
  </property>
  <property fmtid="{D5CDD505-2E9C-101B-9397-08002B2CF9AE}" pid="8" name="NovaPath-Version">
    <vt:lpwstr>5.1.0.13233</vt:lpwstr>
  </property>
</Properties>
</file>